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30" r:id="rId2"/>
    <p:sldId id="395" r:id="rId3"/>
    <p:sldId id="393" r:id="rId4"/>
    <p:sldId id="397" r:id="rId5"/>
    <p:sldId id="388" r:id="rId6"/>
    <p:sldId id="379" r:id="rId7"/>
    <p:sldId id="391" r:id="rId8"/>
    <p:sldId id="383" r:id="rId9"/>
    <p:sldId id="398" r:id="rId10"/>
    <p:sldId id="396" r:id="rId11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B1AA"/>
    <a:srgbClr val="2CB4AE"/>
    <a:srgbClr val="268669"/>
    <a:srgbClr val="FF643F"/>
    <a:srgbClr val="FFFFCC"/>
    <a:srgbClr val="3D8FA5"/>
    <a:srgbClr val="A8A69C"/>
    <a:srgbClr val="B3B1A8"/>
    <a:srgbClr val="54D4CE"/>
    <a:srgbClr val="2EB2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42" autoAdjust="0"/>
    <p:restoredTop sz="94537" autoAdjust="0"/>
  </p:normalViewPr>
  <p:slideViewPr>
    <p:cSldViewPr>
      <p:cViewPr varScale="1">
        <p:scale>
          <a:sx n="76" d="100"/>
          <a:sy n="76" d="100"/>
        </p:scale>
        <p:origin x="126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90EDB-2F7A-42AE-AFC3-C81B19B3FFB6}" type="datetimeFigureOut">
              <a:rPr lang="ru-RU" smtClean="0"/>
              <a:t>19.05.2020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CD517-CEFF-40DD-9F77-A1DA96D498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361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CD517-CEFF-40DD-9F77-A1DA96D498AD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8876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32994-46FE-4164-95EA-E6AF8289EC5A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43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32994-46FE-4164-95EA-E6AF8289EC5A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191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32994-46FE-4164-95EA-E6AF8289EC5A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99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32994-46FE-4164-95EA-E6AF8289EC5A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737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32994-46FE-4164-95EA-E6AF8289EC5A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4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32994-46FE-4164-95EA-E6AF8289EC5A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95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32994-46FE-4164-95EA-E6AF8289EC5A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73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CD517-CEFF-40DD-9F77-A1DA96D498AD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4508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E6AE-2FA1-4F31-8801-D2A44478ED28}" type="datetimeFigureOut">
              <a:rPr lang="ru-RU" smtClean="0"/>
              <a:t>19.05.2020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EE408-BAFC-4BDF-A448-248C9144A1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658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E6AE-2FA1-4F31-8801-D2A44478ED28}" type="datetimeFigureOut">
              <a:rPr lang="ru-RU" smtClean="0"/>
              <a:t>19.05.2020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EE408-BAFC-4BDF-A448-248C9144A1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29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E6AE-2FA1-4F31-8801-D2A44478ED28}" type="datetimeFigureOut">
              <a:rPr lang="ru-RU" smtClean="0"/>
              <a:t>19.05.2020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EE408-BAFC-4BDF-A448-248C9144A1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2142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E6AE-2FA1-4F31-8801-D2A44478ED28}" type="datetimeFigureOut">
              <a:rPr lang="ru-RU" smtClean="0"/>
              <a:t>19.05.2020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EE408-BAFC-4BDF-A448-248C9144A1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643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E6AE-2FA1-4F31-8801-D2A44478ED28}" type="datetimeFigureOut">
              <a:rPr lang="ru-RU" smtClean="0"/>
              <a:t>19.05.2020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EE408-BAFC-4BDF-A448-248C9144A1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7078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E6AE-2FA1-4F31-8801-D2A44478ED28}" type="datetimeFigureOut">
              <a:rPr lang="ru-RU" smtClean="0"/>
              <a:t>19.05.2020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EE408-BAFC-4BDF-A448-248C9144A1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571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E6AE-2FA1-4F31-8801-D2A44478ED28}" type="datetimeFigureOut">
              <a:rPr lang="ru-RU" smtClean="0"/>
              <a:t>19.05.2020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EE408-BAFC-4BDF-A448-248C9144A1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108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E6AE-2FA1-4F31-8801-D2A44478ED28}" type="datetimeFigureOut">
              <a:rPr lang="ru-RU" smtClean="0"/>
              <a:t>19.05.2020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EE408-BAFC-4BDF-A448-248C9144A1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1591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E6AE-2FA1-4F31-8801-D2A44478ED28}" type="datetimeFigureOut">
              <a:rPr lang="ru-RU" smtClean="0"/>
              <a:t>19.05.2020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EE408-BAFC-4BDF-A448-248C9144A1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4557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E6AE-2FA1-4F31-8801-D2A44478ED28}" type="datetimeFigureOut">
              <a:rPr lang="ru-RU" smtClean="0"/>
              <a:t>19.05.2020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EE408-BAFC-4BDF-A448-248C9144A1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7181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E6AE-2FA1-4F31-8801-D2A44478ED28}" type="datetimeFigureOut">
              <a:rPr lang="ru-RU" smtClean="0"/>
              <a:t>19.05.2020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EE408-BAFC-4BDF-A448-248C9144A1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235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BE6AE-2FA1-4F31-8801-D2A44478ED28}" type="datetimeFigureOut">
              <a:rPr lang="ru-RU" smtClean="0"/>
              <a:t>19.05.2020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EE408-BAFC-4BDF-A448-248C9144A1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3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vdovin@pfko.com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3" Type="http://schemas.openxmlformats.org/officeDocument/2006/relationships/image" Target="../media/image7.jpeg"/><Relationship Id="rId7" Type="http://schemas.microsoft.com/office/2007/relationships/hdphoto" Target="../media/hdphoto3.wdp"/><Relationship Id="rId12" Type="http://schemas.openxmlformats.org/officeDocument/2006/relationships/image" Target="../media/image3.png"/><Relationship Id="rId17" Type="http://schemas.microsoft.com/office/2007/relationships/hdphoto" Target="../media/hdphoto5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microsoft.com/office/2007/relationships/hdphoto" Target="../media/hdphoto2.wdp"/><Relationship Id="rId15" Type="http://schemas.openxmlformats.org/officeDocument/2006/relationships/image" Target="../media/image12.png"/><Relationship Id="rId10" Type="http://schemas.openxmlformats.org/officeDocument/2006/relationships/image" Target="../media/image2.png"/><Relationship Id="rId19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em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18" Type="http://schemas.microsoft.com/office/2007/relationships/hdphoto" Target="../media/hdphoto7.wdp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0.jpeg"/><Relationship Id="rId19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2.png"/><Relationship Id="rId10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7.jpeg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34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12192000" cy="19708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0" name="Рисунок 189"/>
          <p:cNvPicPr>
            <a:picLocks noChangeAspect="1"/>
          </p:cNvPicPr>
          <p:nvPr/>
        </p:nvPicPr>
        <p:blipFill rotWithShape="1">
          <a:blip r:embed="rId3"/>
          <a:srcRect l="53987" t="10384" r="31433" b="42500"/>
          <a:stretch/>
        </p:blipFill>
        <p:spPr>
          <a:xfrm>
            <a:off x="9399880" y="273296"/>
            <a:ext cx="684714" cy="851266"/>
          </a:xfrm>
          <a:prstGeom prst="rect">
            <a:avLst/>
          </a:prstGeom>
        </p:spPr>
      </p:pic>
      <p:pic>
        <p:nvPicPr>
          <p:cNvPr id="191" name="Рисунок 19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3987" t="10384" r="31433" b="42500"/>
          <a:stretch/>
        </p:blipFill>
        <p:spPr>
          <a:xfrm>
            <a:off x="10047951" y="273295"/>
            <a:ext cx="684714" cy="851266"/>
          </a:xfrm>
          <a:prstGeom prst="rect">
            <a:avLst/>
          </a:prstGeom>
        </p:spPr>
      </p:pic>
      <p:pic>
        <p:nvPicPr>
          <p:cNvPr id="192" name="Рисунок 19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53987" t="10384" r="31433" b="42500"/>
          <a:stretch/>
        </p:blipFill>
        <p:spPr>
          <a:xfrm>
            <a:off x="10696024" y="273294"/>
            <a:ext cx="684714" cy="8512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7954" y="2065889"/>
            <a:ext cx="8986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RUSSIAN COMBINED TRANSPORT TECHNOLOGY SOLUTION</a:t>
            </a:r>
          </a:p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on EURASIAN ROUTES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INTERMODAL SERVICE OF THE FUTURE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424" y="2995511"/>
            <a:ext cx="4495176" cy="33729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46696" y="6479758"/>
            <a:ext cx="1925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Moscow</a:t>
            </a:r>
            <a:r>
              <a:rPr lang="ru-RU" sz="1100" dirty="0"/>
              <a:t>, </a:t>
            </a:r>
            <a:r>
              <a:rPr lang="en-GB" sz="1100" dirty="0"/>
              <a:t>2020</a:t>
            </a:r>
            <a:endParaRPr lang="ru-RU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371332" y="1116328"/>
            <a:ext cx="3499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FIRST FEDERAL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INTERMODAL FREIGHT OPERATOR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50" b="8000"/>
          <a:stretch/>
        </p:blipFill>
        <p:spPr>
          <a:xfrm>
            <a:off x="5853441" y="2991506"/>
            <a:ext cx="5544616" cy="33769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360" y="130826"/>
            <a:ext cx="3401863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68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12192000" cy="19708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0" name="Рисунок 189"/>
          <p:cNvPicPr>
            <a:picLocks noChangeAspect="1"/>
          </p:cNvPicPr>
          <p:nvPr/>
        </p:nvPicPr>
        <p:blipFill rotWithShape="1">
          <a:blip r:embed="rId3"/>
          <a:srcRect l="53987" t="10384" r="31433" b="42500"/>
          <a:stretch/>
        </p:blipFill>
        <p:spPr>
          <a:xfrm>
            <a:off x="9408368" y="273296"/>
            <a:ext cx="684714" cy="851266"/>
          </a:xfrm>
          <a:prstGeom prst="rect">
            <a:avLst/>
          </a:prstGeom>
        </p:spPr>
      </p:pic>
      <p:pic>
        <p:nvPicPr>
          <p:cNvPr id="191" name="Рисунок 19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3987" t="10384" r="31433" b="42500"/>
          <a:stretch/>
        </p:blipFill>
        <p:spPr>
          <a:xfrm>
            <a:off x="10056439" y="273295"/>
            <a:ext cx="684714" cy="851266"/>
          </a:xfrm>
          <a:prstGeom prst="rect">
            <a:avLst/>
          </a:prstGeom>
        </p:spPr>
      </p:pic>
      <p:pic>
        <p:nvPicPr>
          <p:cNvPr id="192" name="Рисунок 19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53987" t="10384" r="31433" b="42500"/>
          <a:stretch/>
        </p:blipFill>
        <p:spPr>
          <a:xfrm>
            <a:off x="10704512" y="273294"/>
            <a:ext cx="684714" cy="8512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1660" y="2277916"/>
            <a:ext cx="633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2EB2AB"/>
                </a:solidFill>
              </a:rPr>
              <a:t>Thank you</a:t>
            </a:r>
            <a:r>
              <a:rPr lang="ru-RU" sz="5400" b="1" dirty="0">
                <a:solidFill>
                  <a:srgbClr val="2EB2AB"/>
                </a:solidFill>
              </a:rPr>
              <a:t>!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5877270"/>
            <a:ext cx="12192000" cy="10227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/>
          <a:srcRect l="53987" t="10384" r="31433" b="42500"/>
          <a:stretch/>
        </p:blipFill>
        <p:spPr>
          <a:xfrm>
            <a:off x="479376" y="5962110"/>
            <a:ext cx="684714" cy="85126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3987" t="10384" r="31433" b="42500"/>
          <a:stretch/>
        </p:blipFill>
        <p:spPr>
          <a:xfrm>
            <a:off x="1127447" y="5962109"/>
            <a:ext cx="684714" cy="85126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53987" t="10384" r="31433" b="42500"/>
          <a:stretch/>
        </p:blipFill>
        <p:spPr>
          <a:xfrm>
            <a:off x="1775520" y="5962108"/>
            <a:ext cx="684714" cy="85126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1332" y="1116328"/>
            <a:ext cx="3499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FIRST FEDERAL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INTERMODAL FREIGHT OPERATOR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332" y="27084"/>
            <a:ext cx="3772497" cy="11020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9336" y="3411947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Roman Vdovin</a:t>
            </a:r>
          </a:p>
          <a:p>
            <a:r>
              <a:rPr lang="en-US" dirty="0"/>
              <a:t>Managing Partner</a:t>
            </a:r>
          </a:p>
          <a:p>
            <a:endParaRPr lang="ru-RU" dirty="0"/>
          </a:p>
          <a:p>
            <a:r>
              <a:rPr lang="en-US" b="1" dirty="0"/>
              <a:t>JSC </a:t>
            </a:r>
            <a:r>
              <a:rPr lang="en-GB" b="1" dirty="0"/>
              <a:t>PFK</a:t>
            </a:r>
            <a:r>
              <a:rPr lang="en-US" b="1" dirty="0"/>
              <a:t>O</a:t>
            </a:r>
          </a:p>
          <a:p>
            <a:endParaRPr lang="en-US" dirty="0"/>
          </a:p>
          <a:p>
            <a:r>
              <a:rPr lang="en-US" dirty="0" err="1">
                <a:hlinkClick r:id="rId8"/>
              </a:rPr>
              <a:t>vdovin@pfko.com</a:t>
            </a:r>
            <a:r>
              <a:rPr lang="en-US" dirty="0"/>
              <a:t> </a:t>
            </a:r>
          </a:p>
          <a:p>
            <a:r>
              <a:rPr lang="en-US" dirty="0"/>
              <a:t>+7 925 307-72-30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6162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1496600" y="6812281"/>
            <a:ext cx="648072" cy="457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280576" y="6492876"/>
            <a:ext cx="693440" cy="365125"/>
          </a:xfrm>
        </p:spPr>
        <p:txBody>
          <a:bodyPr/>
          <a:lstStyle/>
          <a:p>
            <a:fld id="{81E02F00-C9AC-4180-A747-25206013684D}" type="slidenum">
              <a:rPr lang="ru-RU" sz="180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/>
              <a:t>2</a:t>
            </a:fld>
            <a:endParaRPr lang="ru-RU" sz="18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91000" y="1212314"/>
            <a:ext cx="7473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Aft>
                <a:spcPts val="300"/>
              </a:spcAft>
            </a:pPr>
            <a:r>
              <a:rPr lang="en-US" sz="2800" b="1" dirty="0">
                <a:solidFill>
                  <a:srgbClr val="2CB4AE"/>
                </a:solidFill>
              </a:rPr>
              <a:t>IMPROVEMENT OF THE ECOLOGICAL SITUATION</a:t>
            </a:r>
            <a:br>
              <a:rPr lang="en-US" sz="2400" b="1" dirty="0">
                <a:solidFill>
                  <a:srgbClr val="2CB4AE"/>
                </a:solidFill>
              </a:rPr>
            </a:b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575720" y="2102921"/>
            <a:ext cx="8502824" cy="75001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800" b="1" dirty="0">
                <a:solidFill>
                  <a:srgbClr val="2CB4AE"/>
                </a:solidFill>
              </a:rPr>
              <a:t>DECREASE IN LEVEL OF ACCIDENT RATE, </a:t>
            </a:r>
            <a:endParaRPr lang="ru-RU" sz="2800" b="1" dirty="0">
              <a:solidFill>
                <a:srgbClr val="2CB4AE"/>
              </a:solidFill>
            </a:endParaRPr>
          </a:p>
          <a:p>
            <a:r>
              <a:rPr lang="en-US" sz="2800" b="1" dirty="0">
                <a:solidFill>
                  <a:srgbClr val="2CB4AE"/>
                </a:solidFill>
              </a:rPr>
              <a:t>AND MORTALITY ON ROADS</a:t>
            </a:r>
          </a:p>
        </p:txBody>
      </p:sp>
      <p:grpSp>
        <p:nvGrpSpPr>
          <p:cNvPr id="52" name="Группа 51"/>
          <p:cNvGrpSpPr/>
          <p:nvPr/>
        </p:nvGrpSpPr>
        <p:grpSpPr>
          <a:xfrm>
            <a:off x="794382" y="2296909"/>
            <a:ext cx="1445869" cy="500161"/>
            <a:chOff x="895835" y="2517140"/>
            <a:chExt cx="2015802" cy="690357"/>
          </a:xfrm>
        </p:grpSpPr>
        <p:pic>
          <p:nvPicPr>
            <p:cNvPr id="53" name="Picture 8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4" t="1154" r="5502" b="68233"/>
            <a:stretch/>
          </p:blipFill>
          <p:spPr bwMode="auto">
            <a:xfrm>
              <a:off x="895835" y="2517140"/>
              <a:ext cx="2011039" cy="690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Прямоугольник 53"/>
            <p:cNvSpPr/>
            <p:nvPr/>
          </p:nvSpPr>
          <p:spPr>
            <a:xfrm>
              <a:off x="1971541" y="2517140"/>
              <a:ext cx="940096" cy="41985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8667" l="0" r="100000">
                        <a14:foregroundMark x1="43556" y1="75556" x2="43556" y2="75556"/>
                        <a14:foregroundMark x1="81333" y1="78667" x2="81333" y2="78667"/>
                        <a14:foregroundMark x1="81333" y1="36889" x2="81333" y2="3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61" y="2249780"/>
            <a:ext cx="561083" cy="561083"/>
          </a:xfrm>
          <a:prstGeom prst="rect">
            <a:avLst/>
          </a:prstGeom>
          <a:noFill/>
        </p:spPr>
      </p:pic>
      <p:sp>
        <p:nvSpPr>
          <p:cNvPr id="74" name="TextBox 73"/>
          <p:cNvSpPr txBox="1"/>
          <p:nvPr/>
        </p:nvSpPr>
        <p:spPr>
          <a:xfrm>
            <a:off x="3575720" y="4633972"/>
            <a:ext cx="8502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CB4AE"/>
                </a:solidFill>
              </a:rPr>
              <a:t>REDUCED LOAD ON THE ROADWAY</a:t>
            </a:r>
          </a:p>
        </p:txBody>
      </p:sp>
      <p:pic>
        <p:nvPicPr>
          <p:cNvPr id="76" name="Рисунок 75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00" b="91400" l="5200" r="97800">
                        <a14:foregroundMark x1="21200" y1="64000" x2="21200" y2="64000"/>
                        <a14:foregroundMark x1="27800" y1="60400" x2="27800" y2="60400"/>
                        <a14:foregroundMark x1="17600" y1="60600" x2="17600" y2="60600"/>
                        <a14:foregroundMark x1="23200" y1="60600" x2="23200" y2="60600"/>
                        <a14:foregroundMark x1="21600" y1="60800" x2="21600" y2="60800"/>
                        <a14:foregroundMark x1="9400" y1="75000" x2="8200" y2="85800"/>
                        <a14:foregroundMark x1="89000" y1="81000" x2="89000" y2="81000"/>
                        <a14:foregroundMark x1="86800" y1="83600" x2="86800" y2="8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825" b="8887"/>
          <a:stretch/>
        </p:blipFill>
        <p:spPr>
          <a:xfrm>
            <a:off x="606343" y="4690557"/>
            <a:ext cx="1117401" cy="405477"/>
          </a:xfrm>
          <a:prstGeom prst="rect">
            <a:avLst/>
          </a:prstGeom>
          <a:noFill/>
        </p:spPr>
      </p:pic>
      <p:sp>
        <p:nvSpPr>
          <p:cNvPr id="77" name="Равно 76"/>
          <p:cNvSpPr/>
          <p:nvPr/>
        </p:nvSpPr>
        <p:spPr>
          <a:xfrm>
            <a:off x="1694075" y="4769230"/>
            <a:ext cx="340122" cy="277961"/>
          </a:xfrm>
          <a:prstGeom prst="mathEqual">
            <a:avLst>
              <a:gd name="adj1" fmla="val 16667"/>
              <a:gd name="adj2" fmla="val 254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4" t="54536" b="27320"/>
          <a:stretch/>
        </p:blipFill>
        <p:spPr>
          <a:xfrm>
            <a:off x="2038042" y="4509120"/>
            <a:ext cx="288673" cy="107183"/>
          </a:xfrm>
          <a:prstGeom prst="rect">
            <a:avLst/>
          </a:prstGeom>
          <a:noFill/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4" t="54536" b="27320"/>
          <a:stretch/>
        </p:blipFill>
        <p:spPr>
          <a:xfrm>
            <a:off x="2038042" y="4663119"/>
            <a:ext cx="288673" cy="107183"/>
          </a:xfrm>
          <a:prstGeom prst="rect">
            <a:avLst/>
          </a:prstGeom>
          <a:noFill/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4" t="54536" b="27320"/>
          <a:stretch/>
        </p:blipFill>
        <p:spPr>
          <a:xfrm>
            <a:off x="2038042" y="4976901"/>
            <a:ext cx="288673" cy="107183"/>
          </a:xfrm>
          <a:prstGeom prst="rect">
            <a:avLst/>
          </a:prstGeom>
          <a:noFill/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4" t="54536" b="27320"/>
          <a:stretch/>
        </p:blipFill>
        <p:spPr>
          <a:xfrm>
            <a:off x="2034197" y="5134561"/>
            <a:ext cx="288673" cy="107183"/>
          </a:xfrm>
          <a:prstGeom prst="rect">
            <a:avLst/>
          </a:prstGeom>
          <a:noFill/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4" t="54536" b="27320"/>
          <a:stretch/>
        </p:blipFill>
        <p:spPr>
          <a:xfrm>
            <a:off x="2355815" y="4509120"/>
            <a:ext cx="288673" cy="107183"/>
          </a:xfrm>
          <a:prstGeom prst="rect">
            <a:avLst/>
          </a:prstGeom>
          <a:noFill/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4" t="54536" b="27320"/>
          <a:stretch/>
        </p:blipFill>
        <p:spPr>
          <a:xfrm>
            <a:off x="2654135" y="4509120"/>
            <a:ext cx="288673" cy="107183"/>
          </a:xfrm>
          <a:prstGeom prst="rect">
            <a:avLst/>
          </a:prstGeom>
          <a:noFill/>
        </p:spPr>
      </p:pic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4" t="54536" b="27320"/>
          <a:stretch/>
        </p:blipFill>
        <p:spPr>
          <a:xfrm>
            <a:off x="2354633" y="4666423"/>
            <a:ext cx="288673" cy="107183"/>
          </a:xfrm>
          <a:prstGeom prst="rect">
            <a:avLst/>
          </a:prstGeom>
          <a:noFill/>
        </p:spPr>
      </p:pic>
      <p:pic>
        <p:nvPicPr>
          <p:cNvPr id="85" name="Рисунок 84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4" t="54536" b="27320"/>
          <a:stretch/>
        </p:blipFill>
        <p:spPr>
          <a:xfrm>
            <a:off x="2654135" y="4672441"/>
            <a:ext cx="288673" cy="107183"/>
          </a:xfrm>
          <a:prstGeom prst="rect">
            <a:avLst/>
          </a:prstGeom>
          <a:noFill/>
        </p:spPr>
      </p:pic>
      <p:pic>
        <p:nvPicPr>
          <p:cNvPr id="86" name="Рисунок 85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4" t="54536" b="27320"/>
          <a:stretch/>
        </p:blipFill>
        <p:spPr>
          <a:xfrm>
            <a:off x="2652211" y="4976901"/>
            <a:ext cx="288673" cy="107183"/>
          </a:xfrm>
          <a:prstGeom prst="rect">
            <a:avLst/>
          </a:prstGeom>
          <a:noFill/>
        </p:spPr>
      </p:pic>
      <p:pic>
        <p:nvPicPr>
          <p:cNvPr id="87" name="Рисунок 86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4" t="54536" b="27320"/>
          <a:stretch/>
        </p:blipFill>
        <p:spPr>
          <a:xfrm>
            <a:off x="2354632" y="4979975"/>
            <a:ext cx="288673" cy="107183"/>
          </a:xfrm>
          <a:prstGeom prst="rect">
            <a:avLst/>
          </a:prstGeom>
          <a:noFill/>
        </p:spPr>
      </p:pic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4" t="54536" b="27320"/>
          <a:stretch/>
        </p:blipFill>
        <p:spPr>
          <a:xfrm>
            <a:off x="2353136" y="5130682"/>
            <a:ext cx="288673" cy="107183"/>
          </a:xfrm>
          <a:prstGeom prst="rect">
            <a:avLst/>
          </a:prstGeom>
          <a:noFill/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4" t="54536" b="27320"/>
          <a:stretch/>
        </p:blipFill>
        <p:spPr>
          <a:xfrm>
            <a:off x="2652211" y="5132195"/>
            <a:ext cx="288673" cy="107183"/>
          </a:xfrm>
          <a:prstGeom prst="rect">
            <a:avLst/>
          </a:prstGeom>
          <a:noFill/>
        </p:spPr>
      </p:pic>
      <p:sp>
        <p:nvSpPr>
          <p:cNvPr id="90" name="TextBox 89"/>
          <p:cNvSpPr txBox="1"/>
          <p:nvPr/>
        </p:nvSpPr>
        <p:spPr>
          <a:xfrm>
            <a:off x="1076035" y="457462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52400">
                    <a:schemeClr val="bg1">
                      <a:alpha val="93000"/>
                    </a:schemeClr>
                  </a:glow>
                </a:effectLst>
              </a:rPr>
              <a:t>1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117420" y="4712056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20 000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58123" y="5207123"/>
            <a:ext cx="3384376" cy="22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COMPARISON OF DAMAGE TO THE ROAD FROM</a:t>
            </a:r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TRUCK AND CARS</a:t>
            </a:r>
            <a:endParaRPr lang="ru-RU" sz="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-5818" y="423396"/>
            <a:ext cx="12204000" cy="1"/>
          </a:xfrm>
          <a:prstGeom prst="line">
            <a:avLst/>
          </a:prstGeom>
          <a:ln w="31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9"/>
          <a:srcRect l="53987" t="10384" r="31433" b="42500"/>
          <a:stretch/>
        </p:blipFill>
        <p:spPr>
          <a:xfrm>
            <a:off x="335360" y="-9314"/>
            <a:ext cx="360040" cy="447617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3987" t="10384" r="31433" b="42500"/>
          <a:stretch/>
        </p:blipFill>
        <p:spPr>
          <a:xfrm>
            <a:off x="623392" y="-9315"/>
            <a:ext cx="360040" cy="447617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53987" t="10384" r="31433" b="42500"/>
          <a:stretch/>
        </p:blipFill>
        <p:spPr>
          <a:xfrm>
            <a:off x="911424" y="-9316"/>
            <a:ext cx="360040" cy="44761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314965" y="77675"/>
            <a:ext cx="76471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BENEFITS OF COMBINED TRANSPORT TECHNOLOGY</a:t>
            </a:r>
          </a:p>
        </p:txBody>
      </p:sp>
      <p:pic>
        <p:nvPicPr>
          <p:cNvPr id="39" name="Picture 12" descr="Картинки по запросу maintenance icon"/>
          <p:cNvPicPr>
            <a:picLocks noChangeAspect="1" noChangeArrowheads="1"/>
          </p:cNvPicPr>
          <p:nvPr/>
        </p:nvPicPr>
        <p:blipFill rotWithShape="1">
          <a:blip r:embed="rId13" cstate="print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6622" b="89932" l="79667" r="93200">
                        <a14:foregroundMark x1="86867" y1="83378" x2="86867" y2="83378"/>
                        <a14:foregroundMark x1="87133" y1="77838" x2="87133" y2="77838"/>
                        <a14:foregroundMark x1="88867" y1="79392" x2="88867" y2="79392"/>
                        <a14:foregroundMark x1="88867" y1="78514" x2="88867" y2="78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984" t="75060" r="5091" b="9219"/>
          <a:stretch/>
        </p:blipFill>
        <p:spPr bwMode="auto">
          <a:xfrm>
            <a:off x="1708300" y="3284984"/>
            <a:ext cx="958136" cy="87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93" y="3355053"/>
            <a:ext cx="732815" cy="732815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3575720" y="3474958"/>
            <a:ext cx="8487544" cy="89255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800" b="1" dirty="0">
                <a:solidFill>
                  <a:srgbClr val="2CB4AE"/>
                </a:solidFill>
              </a:rPr>
              <a:t>INCREASE IN SERVICE LIFE OF THE CAR 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6" cstate="print">
            <a:grayscl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09" r="19699"/>
          <a:stretch/>
        </p:blipFill>
        <p:spPr>
          <a:xfrm>
            <a:off x="1310636" y="764704"/>
            <a:ext cx="1293372" cy="1080857"/>
          </a:xfrm>
          <a:prstGeom prst="rect">
            <a:avLst/>
          </a:prstGeom>
          <a:noFill/>
        </p:spPr>
      </p:pic>
      <p:sp>
        <p:nvSpPr>
          <p:cNvPr id="61" name="TextBox 60"/>
          <p:cNvSpPr txBox="1"/>
          <p:nvPr/>
        </p:nvSpPr>
        <p:spPr>
          <a:xfrm>
            <a:off x="3592024" y="5617009"/>
            <a:ext cx="3816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CB4AE"/>
                </a:solidFill>
              </a:rPr>
              <a:t>INCREASE IN SIZE OF TRANSPORT UNIT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1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0" t="3381" r="8421" b="53780"/>
          <a:stretch/>
        </p:blipFill>
        <p:spPr>
          <a:xfrm>
            <a:off x="983432" y="5579490"/>
            <a:ext cx="1584485" cy="10382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08133" y="6240334"/>
            <a:ext cx="26486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CB4AE"/>
                </a:solidFill>
              </a:rPr>
              <a:t>+ 25% in the volume of cargo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87677" y="5733256"/>
            <a:ext cx="2889754" cy="57917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59764" y="14327"/>
            <a:ext cx="1314252" cy="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53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616"/>
          <a:stretch/>
        </p:blipFill>
        <p:spPr>
          <a:xfrm>
            <a:off x="263352" y="1437720"/>
            <a:ext cx="4635663" cy="1806813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1496600" y="6812281"/>
            <a:ext cx="648072" cy="457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280576" y="6492876"/>
            <a:ext cx="693440" cy="365125"/>
          </a:xfrm>
        </p:spPr>
        <p:txBody>
          <a:bodyPr/>
          <a:lstStyle/>
          <a:p>
            <a:fld id="{81E02F00-C9AC-4180-A747-25206013684D}" type="slidenum">
              <a:rPr lang="ru-RU" sz="180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/>
              <a:t>3</a:t>
            </a:fld>
            <a:endParaRPr lang="ru-RU" sz="18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14965" y="77675"/>
            <a:ext cx="7647183" cy="346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PFKO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COMBINED TRANSPORT TECHNOLOGY 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V="1">
            <a:off x="-5818" y="423396"/>
            <a:ext cx="12204000" cy="1"/>
          </a:xfrm>
          <a:prstGeom prst="line">
            <a:avLst/>
          </a:prstGeom>
          <a:ln w="31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/>
          <a:srcRect l="53987" t="10384" r="31433" b="42500"/>
          <a:stretch/>
        </p:blipFill>
        <p:spPr>
          <a:xfrm>
            <a:off x="335360" y="-9314"/>
            <a:ext cx="360040" cy="44761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3987" t="10384" r="31433" b="42500"/>
          <a:stretch/>
        </p:blipFill>
        <p:spPr>
          <a:xfrm>
            <a:off x="623392" y="-9315"/>
            <a:ext cx="360040" cy="44761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53987" t="10384" r="31433" b="42500"/>
          <a:stretch/>
        </p:blipFill>
        <p:spPr>
          <a:xfrm>
            <a:off x="911424" y="-9316"/>
            <a:ext cx="360040" cy="447617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5081706" y="883600"/>
            <a:ext cx="71102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A flat wagon with the slot for special lifting carrying unit for semi-trailers is the </a:t>
            </a:r>
          </a:p>
          <a:p>
            <a:r>
              <a:rPr lang="en-GB" sz="4400" b="1" dirty="0">
                <a:solidFill>
                  <a:srgbClr val="2EB2AB"/>
                </a:solidFill>
              </a:rPr>
              <a:t>PFK</a:t>
            </a:r>
            <a:r>
              <a:rPr lang="en-US" sz="4400" b="1" dirty="0">
                <a:solidFill>
                  <a:srgbClr val="2EB2AB"/>
                </a:solidFill>
              </a:rPr>
              <a:t>O’s own design</a:t>
            </a:r>
            <a:endParaRPr lang="ru-RU" sz="4400" b="1" dirty="0">
              <a:solidFill>
                <a:srgbClr val="2EB2AB"/>
              </a:solidFill>
            </a:endParaRPr>
          </a:p>
        </p:txBody>
      </p:sp>
      <p:sp>
        <p:nvSpPr>
          <p:cNvPr id="3" name="Правая круглая скобка 2"/>
          <p:cNvSpPr/>
          <p:nvPr/>
        </p:nvSpPr>
        <p:spPr>
          <a:xfrm rot="5400000">
            <a:off x="2304314" y="1219520"/>
            <a:ext cx="185799" cy="4233161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3516" y="3403292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19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5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Правая круглая скобка 28"/>
          <p:cNvSpPr/>
          <p:nvPr/>
        </p:nvSpPr>
        <p:spPr>
          <a:xfrm rot="16200000">
            <a:off x="2201713" y="-226288"/>
            <a:ext cx="159670" cy="3024336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2439" y="929819"/>
            <a:ext cx="1069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up to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14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03412" y="4631515"/>
            <a:ext cx="8943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The main advantage of the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PFKO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technology – </a:t>
            </a:r>
          </a:p>
          <a:p>
            <a:pPr algn="just"/>
            <a:r>
              <a:rPr lang="en-US" sz="2800" b="1" dirty="0">
                <a:solidFill>
                  <a:srgbClr val="2EB2AB"/>
                </a:solidFill>
              </a:rPr>
              <a:t>NO RESTRICTION ON THE ENTIRE TERRITORY OF THE CIS </a:t>
            </a:r>
            <a:br>
              <a:rPr lang="ru-RU" sz="2800" b="1" dirty="0">
                <a:solidFill>
                  <a:srgbClr val="2EB2AB"/>
                </a:solidFill>
              </a:rPr>
            </a:br>
            <a:r>
              <a:rPr lang="en-US" sz="2800" b="1" dirty="0">
                <a:solidFill>
                  <a:srgbClr val="2EB2AB"/>
                </a:solidFill>
              </a:rPr>
              <a:t>AND THE BALTIC COUNTRIES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99" y="3429000"/>
            <a:ext cx="11924810" cy="1079086"/>
          </a:xfrm>
          <a:prstGeom prst="rect">
            <a:avLst/>
          </a:prstGeom>
        </p:spPr>
      </p:pic>
      <p:sp>
        <p:nvSpPr>
          <p:cNvPr id="7" name="Равнобедренный треугольник 6"/>
          <p:cNvSpPr/>
          <p:nvPr/>
        </p:nvSpPr>
        <p:spPr>
          <a:xfrm rot="5400000">
            <a:off x="4096584" y="1691621"/>
            <a:ext cx="1512350" cy="288031"/>
          </a:xfrm>
          <a:prstGeom prst="triangle">
            <a:avLst/>
          </a:prstGeom>
          <a:solidFill>
            <a:srgbClr val="2CB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59764" y="14327"/>
            <a:ext cx="1314252" cy="3839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64556" y="6119326"/>
            <a:ext cx="11848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2EB2AB"/>
                </a:solidFill>
              </a:rPr>
              <a:t>POSSIBILITY OF TRANSPORTATION AS A PART OF ANY TRAIN</a:t>
            </a:r>
          </a:p>
        </p:txBody>
      </p:sp>
      <p:sp>
        <p:nvSpPr>
          <p:cNvPr id="24" name="Равнобедренный треугольник 23"/>
          <p:cNvSpPr/>
          <p:nvPr/>
        </p:nvSpPr>
        <p:spPr>
          <a:xfrm rot="5400000">
            <a:off x="368555" y="5301184"/>
            <a:ext cx="612000" cy="180000"/>
          </a:xfrm>
          <a:prstGeom prst="triangle">
            <a:avLst/>
          </a:prstGeom>
          <a:solidFill>
            <a:srgbClr val="2CB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 rot="5400000">
            <a:off x="365454" y="6273360"/>
            <a:ext cx="612000" cy="180000"/>
          </a:xfrm>
          <a:prstGeom prst="triangle">
            <a:avLst/>
          </a:prstGeom>
          <a:solidFill>
            <a:srgbClr val="2CB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991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7BCAA0C5-176A-4A48-9747-0E9CCFB3B123.MOV">
            <a:hlinkClick r:id="" action="ppaction://media"/>
            <a:extLst>
              <a:ext uri="{FF2B5EF4-FFF2-40B4-BE49-F238E27FC236}">
                <a16:creationId xmlns:a16="http://schemas.microsoft.com/office/drawing/2014/main" id="{96C95BB0-4B59-024D-B0EB-B19E5FA698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0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1496600" y="6812281"/>
            <a:ext cx="648072" cy="457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280576" y="6492876"/>
            <a:ext cx="693440" cy="365125"/>
          </a:xfrm>
        </p:spPr>
        <p:txBody>
          <a:bodyPr/>
          <a:lstStyle/>
          <a:p>
            <a:fld id="{81E02F00-C9AC-4180-A747-25206013684D}" type="slidenum">
              <a:rPr lang="ru-RU" sz="180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/>
              <a:t>5</a:t>
            </a:fld>
            <a:endParaRPr lang="ru-RU" sz="18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71464" y="77675"/>
            <a:ext cx="9289032" cy="346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INITIATIVES OF COMBINED TRANSPORTATION PROMOTION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97356" y="989805"/>
            <a:ext cx="82054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CB4AE"/>
                </a:solidFill>
              </a:rPr>
              <a:t>SPECIAL REDUCED RAILWAY RATES </a:t>
            </a:r>
            <a:br>
              <a:rPr lang="en-US" sz="2800" b="1" dirty="0">
                <a:solidFill>
                  <a:srgbClr val="2CB4AE"/>
                </a:solidFill>
              </a:rPr>
            </a:b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-5818" y="423396"/>
            <a:ext cx="12204000" cy="1"/>
          </a:xfrm>
          <a:prstGeom prst="line">
            <a:avLst/>
          </a:prstGeom>
          <a:ln w="31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/>
          <a:srcRect l="53987" t="10384" r="31433" b="42500"/>
          <a:stretch/>
        </p:blipFill>
        <p:spPr>
          <a:xfrm>
            <a:off x="335360" y="-9314"/>
            <a:ext cx="360040" cy="4476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3987" t="10384" r="31433" b="42500"/>
          <a:stretch/>
        </p:blipFill>
        <p:spPr>
          <a:xfrm>
            <a:off x="623392" y="-9315"/>
            <a:ext cx="360040" cy="44761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53987" t="10384" r="31433" b="42500"/>
          <a:stretch/>
        </p:blipFill>
        <p:spPr>
          <a:xfrm>
            <a:off x="911424" y="-9316"/>
            <a:ext cx="360040" cy="44761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285421" y="2204864"/>
            <a:ext cx="85712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CB4AE"/>
                </a:solidFill>
              </a:rPr>
              <a:t>GOVERMENT PROGRAM of SUPPORT and SUBSIDIZING </a:t>
            </a:r>
            <a:br>
              <a:rPr lang="en-US" sz="2800" b="1" dirty="0">
                <a:solidFill>
                  <a:srgbClr val="2CB4AE"/>
                </a:solidFill>
              </a:rPr>
            </a:b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85421" y="3945232"/>
            <a:ext cx="890082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CB4AE"/>
                </a:solidFill>
              </a:rPr>
              <a:t>OPTIMIZATION OF THE LEGAL AND REGULATORY BASE </a:t>
            </a:r>
            <a:br>
              <a:rPr lang="en-US" sz="2800" b="1" dirty="0">
                <a:solidFill>
                  <a:srgbClr val="2CB4AE"/>
                </a:solidFill>
              </a:rPr>
            </a:br>
            <a:endParaRPr lang="ru-RU" sz="2800" b="1" dirty="0">
              <a:solidFill>
                <a:srgbClr val="2CB4AE"/>
              </a:solidFill>
            </a:endParaRPr>
          </a:p>
          <a:p>
            <a:endParaRPr lang="ru-RU" sz="2000" b="1" dirty="0">
              <a:solidFill>
                <a:srgbClr val="2CB4AE"/>
              </a:solidFill>
            </a:endParaRPr>
          </a:p>
          <a:p>
            <a:endParaRPr lang="en-US" sz="2000" b="1" dirty="0">
              <a:solidFill>
                <a:srgbClr val="2CB4AE"/>
              </a:solidFill>
            </a:endParaRPr>
          </a:p>
          <a:p>
            <a:r>
              <a:rPr lang="en-US" sz="2800" b="1" dirty="0">
                <a:solidFill>
                  <a:srgbClr val="2CB4AE"/>
                </a:solidFill>
              </a:rPr>
              <a:t>APPLYING UNIFIED CONSIGNMENT NOTE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9" b="98667" l="0" r="100000">
                        <a14:foregroundMark x1="43556" y1="75556" x2="43556" y2="75556"/>
                        <a14:foregroundMark x1="81333" y1="78667" x2="81333" y2="78667"/>
                        <a14:foregroundMark x1="81333" y1="36889" x2="81333" y2="3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25" y="759396"/>
            <a:ext cx="891099" cy="891099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grayscl/>
          </a:blip>
          <a:stretch>
            <a:fillRect/>
          </a:stretch>
        </p:blipFill>
        <p:spPr>
          <a:xfrm>
            <a:off x="623392" y="721677"/>
            <a:ext cx="946752" cy="9467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4" t="77685" r="24622" b="1551"/>
          <a:stretch/>
        </p:blipFill>
        <p:spPr>
          <a:xfrm>
            <a:off x="1487488" y="3501008"/>
            <a:ext cx="1045006" cy="1045006"/>
          </a:xfrm>
          <a:prstGeom prst="rect">
            <a:avLst/>
          </a:prstGeom>
        </p:spPr>
      </p:pic>
      <p:pic>
        <p:nvPicPr>
          <p:cNvPr id="34" name="Picture 10" descr="Картинки по запросу speed train graphic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336" y="3831993"/>
            <a:ext cx="2054004" cy="7757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8" b="75200"/>
          <a:stretch/>
        </p:blipFill>
        <p:spPr>
          <a:xfrm>
            <a:off x="1268027" y="2123314"/>
            <a:ext cx="950378" cy="432723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802648" y="2765295"/>
            <a:ext cx="252000" cy="252000"/>
            <a:chOff x="418299" y="2297575"/>
            <a:chExt cx="252000" cy="252000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9">
              <a:grayscl/>
            </a:blip>
            <a:srcRect l="34115" t="21371" r="35461" b="48575"/>
            <a:stretch/>
          </p:blipFill>
          <p:spPr>
            <a:xfrm rot="4335147">
              <a:off x="428421" y="2334656"/>
              <a:ext cx="209923" cy="207368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Овал 9"/>
            <p:cNvSpPr/>
            <p:nvPr/>
          </p:nvSpPr>
          <p:spPr>
            <a:xfrm>
              <a:off x="418299" y="2297575"/>
              <a:ext cx="252000" cy="252000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048476" y="2425070"/>
            <a:ext cx="252000" cy="252000"/>
            <a:chOff x="857432" y="2071102"/>
            <a:chExt cx="252000" cy="252000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9">
              <a:grayscl/>
            </a:blip>
            <a:srcRect l="34115" t="21371" r="35461" b="48575"/>
            <a:stretch/>
          </p:blipFill>
          <p:spPr>
            <a:xfrm rot="18408084">
              <a:off x="890453" y="2096076"/>
              <a:ext cx="209923" cy="207368"/>
            </a:xfrm>
            <a:prstGeom prst="rect">
              <a:avLst/>
            </a:prstGeom>
          </p:spPr>
        </p:pic>
        <p:sp>
          <p:nvSpPr>
            <p:cNvPr id="40" name="Овал 39"/>
            <p:cNvSpPr/>
            <p:nvPr/>
          </p:nvSpPr>
          <p:spPr>
            <a:xfrm>
              <a:off x="857432" y="2071102"/>
              <a:ext cx="252000" cy="252000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074349" y="2697048"/>
            <a:ext cx="252000" cy="252000"/>
            <a:chOff x="536960" y="2856260"/>
            <a:chExt cx="252000" cy="252000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9">
              <a:grayscl/>
            </a:blip>
            <a:srcRect l="34115" t="21371" r="35461" b="48575"/>
            <a:stretch/>
          </p:blipFill>
          <p:spPr>
            <a:xfrm rot="19232315">
              <a:off x="569693" y="2883713"/>
              <a:ext cx="209923" cy="207368"/>
            </a:xfrm>
            <a:prstGeom prst="rect">
              <a:avLst/>
            </a:prstGeom>
          </p:spPr>
        </p:pic>
        <p:sp>
          <p:nvSpPr>
            <p:cNvPr id="41" name="Овал 40"/>
            <p:cNvSpPr/>
            <p:nvPr/>
          </p:nvSpPr>
          <p:spPr>
            <a:xfrm>
              <a:off x="536960" y="2856260"/>
              <a:ext cx="252000" cy="252000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906666" y="3037273"/>
            <a:ext cx="252000" cy="252000"/>
            <a:chOff x="325938" y="3245173"/>
            <a:chExt cx="252000" cy="252000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9">
              <a:grayscl/>
            </a:blip>
            <a:srcRect l="34115" t="21371" r="35461" b="48575"/>
            <a:stretch/>
          </p:blipFill>
          <p:spPr>
            <a:xfrm rot="1171241">
              <a:off x="354551" y="3286351"/>
              <a:ext cx="209923" cy="207368"/>
            </a:xfrm>
            <a:prstGeom prst="rect">
              <a:avLst/>
            </a:prstGeom>
          </p:spPr>
        </p:pic>
        <p:sp>
          <p:nvSpPr>
            <p:cNvPr id="42" name="Овал 41"/>
            <p:cNvSpPr/>
            <p:nvPr/>
          </p:nvSpPr>
          <p:spPr>
            <a:xfrm>
              <a:off x="325938" y="3245173"/>
              <a:ext cx="252000" cy="252000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83" y="5353585"/>
            <a:ext cx="748423" cy="74842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89E7352-267C-4758-9F84-0FA4954362C0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54" b="92532" l="2185" r="95994">
                        <a14:foregroundMark x1="7283" y1="77231" x2="91406" y2="76503"/>
                        <a14:foregroundMark x1="22578" y1="74135" x2="22578" y2="74135"/>
                        <a14:foregroundMark x1="21559" y1="73224" x2="21559" y2="73224"/>
                        <a14:foregroundMark x1="8886" y1="84153" x2="19519" y2="84153"/>
                        <a14:foregroundMark x1="9104" y1="86703" x2="9468" y2="78871"/>
                        <a14:foregroundMark x1="12236" y1="87067" x2="15805" y2="870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384" y="5727797"/>
            <a:ext cx="1300187" cy="519886"/>
          </a:xfrm>
          <a:prstGeom prst="rect">
            <a:avLst/>
          </a:prstGeom>
          <a:noFill/>
        </p:spPr>
      </p:pic>
      <p:sp>
        <p:nvSpPr>
          <p:cNvPr id="45" name="Стрелка вправо 44"/>
          <p:cNvSpPr/>
          <p:nvPr/>
        </p:nvSpPr>
        <p:spPr>
          <a:xfrm>
            <a:off x="1835840" y="5259390"/>
            <a:ext cx="263331" cy="946425"/>
          </a:xfrm>
          <a:prstGeom prst="rightArrow">
            <a:avLst>
              <a:gd name="adj1" fmla="val 55593"/>
              <a:gd name="adj2" fmla="val 6713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6">
            <a:grayscl/>
          </a:blip>
          <a:stretch>
            <a:fillRect/>
          </a:stretch>
        </p:blipFill>
        <p:spPr>
          <a:xfrm>
            <a:off x="552496" y="4941168"/>
            <a:ext cx="1350756" cy="95332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7" cstate="print">
            <a:grayscl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62" b="95692" l="1462" r="96077"/>
                    </a14:imgEffect>
                    <a14:imgEffect>
                      <a14:artisticCrisscrossEtching/>
                    </a14:imgEffect>
                    <a14:imgEffect>
                      <a14:saturation sat="27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796" y="4000966"/>
            <a:ext cx="953280" cy="95328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59764" y="14327"/>
            <a:ext cx="1314252" cy="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24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0" b="21471"/>
          <a:stretch/>
        </p:blipFill>
        <p:spPr>
          <a:xfrm>
            <a:off x="768236" y="3086407"/>
            <a:ext cx="7632020" cy="2957286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1496600" y="6812281"/>
            <a:ext cx="648072" cy="457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280576" y="6492876"/>
            <a:ext cx="693440" cy="365125"/>
          </a:xfrm>
        </p:spPr>
        <p:txBody>
          <a:bodyPr/>
          <a:lstStyle/>
          <a:p>
            <a:fld id="{81E02F00-C9AC-4180-A747-25206013684D}" type="slidenum">
              <a:rPr lang="ru-RU" sz="180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/>
              <a:t>6</a:t>
            </a:fld>
            <a:endParaRPr lang="ru-RU" sz="18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71465" y="77675"/>
            <a:ext cx="9162008" cy="346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FFIFO’S GOALS FOR DEVELOPMENT CHINA-EUROPE TRANSIT ROUTE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-5818" y="423396"/>
            <a:ext cx="12204000" cy="1"/>
          </a:xfrm>
          <a:prstGeom prst="line">
            <a:avLst/>
          </a:prstGeom>
          <a:ln w="31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/>
          <a:srcRect l="53987" t="10384" r="31433" b="42500"/>
          <a:stretch/>
        </p:blipFill>
        <p:spPr>
          <a:xfrm>
            <a:off x="335360" y="-9314"/>
            <a:ext cx="360040" cy="44761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3987" t="10384" r="31433" b="42500"/>
          <a:stretch/>
        </p:blipFill>
        <p:spPr>
          <a:xfrm>
            <a:off x="623392" y="-9315"/>
            <a:ext cx="360040" cy="4476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53987" t="10384" r="31433" b="42500"/>
          <a:stretch/>
        </p:blipFill>
        <p:spPr>
          <a:xfrm>
            <a:off x="911424" y="-9316"/>
            <a:ext cx="360040" cy="4476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509" y="5563857"/>
            <a:ext cx="1223759" cy="8174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103" y="3527292"/>
            <a:ext cx="1237511" cy="825834"/>
          </a:xfrm>
          <a:prstGeom prst="rect">
            <a:avLst/>
          </a:prstGeom>
        </p:spPr>
      </p:pic>
      <p:sp>
        <p:nvSpPr>
          <p:cNvPr id="4" name="Стрелка углом 3"/>
          <p:cNvSpPr/>
          <p:nvPr/>
        </p:nvSpPr>
        <p:spPr>
          <a:xfrm rot="5400000">
            <a:off x="4056815" y="2124066"/>
            <a:ext cx="1114102" cy="5702803"/>
          </a:xfrm>
          <a:prstGeom prst="bentArrow">
            <a:avLst>
              <a:gd name="adj1" fmla="val 47228"/>
              <a:gd name="adj2" fmla="val 47771"/>
              <a:gd name="adj3" fmla="val 25000"/>
              <a:gd name="adj4" fmla="val 29403"/>
            </a:avLst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Стрелка вниз 1"/>
          <p:cNvSpPr/>
          <p:nvPr/>
        </p:nvSpPr>
        <p:spPr>
          <a:xfrm rot="5400000">
            <a:off x="1360836" y="4476393"/>
            <a:ext cx="1022140" cy="432048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4212" y="4391403"/>
            <a:ext cx="4470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EUROPE –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RUSSIA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– CHINA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28" y="4227273"/>
            <a:ext cx="1176690" cy="78602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836" y="5222296"/>
            <a:ext cx="674471" cy="67447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536307" y="5283618"/>
            <a:ext cx="22993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TRANSIT TIME</a:t>
            </a:r>
            <a:b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12-14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days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024200" y="2924944"/>
            <a:ext cx="31678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CB1AA"/>
                </a:solidFill>
              </a:rPr>
              <a:t>GROWTH OF THE CHINA </a:t>
            </a:r>
            <a:r>
              <a:rPr lang="ru-RU" sz="2800" b="1" dirty="0">
                <a:solidFill>
                  <a:srgbClr val="2CB1AA"/>
                </a:solidFill>
              </a:rPr>
              <a:t>– </a:t>
            </a:r>
            <a:r>
              <a:rPr lang="en-US" sz="2800" b="1" dirty="0">
                <a:solidFill>
                  <a:srgbClr val="2CB1AA"/>
                </a:solidFill>
              </a:rPr>
              <a:t>EUROPE TRADE TURNOVER</a:t>
            </a:r>
            <a:endParaRPr lang="ru-RU" sz="2800" b="1" dirty="0">
              <a:solidFill>
                <a:srgbClr val="2CB1AA"/>
              </a:solidFill>
            </a:endParaRPr>
          </a:p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increased </a:t>
            </a:r>
            <a:endParaRPr lang="ru-RU" sz="32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5400" b="1" dirty="0">
                <a:solidFill>
                  <a:schemeClr val="bg1">
                    <a:lumMod val="50000"/>
                  </a:schemeClr>
                </a:solidFill>
              </a:rPr>
              <a:t>1.5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times</a:t>
            </a:r>
            <a:endParaRPr lang="ru-RU" sz="32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within 10 years </a:t>
            </a:r>
            <a:endParaRPr lang="ru-RU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504" y="616246"/>
            <a:ext cx="117491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2CB4AE"/>
                </a:solidFill>
              </a:rPr>
              <a:t>DEVELOPMENT of the "SILK ROUTE“</a:t>
            </a:r>
            <a:r>
              <a:rPr lang="ru-RU" sz="2400" b="1" dirty="0">
                <a:solidFill>
                  <a:srgbClr val="2CB4AE"/>
                </a:solidFill>
              </a:rPr>
              <a:t> </a:t>
            </a:r>
            <a:r>
              <a:rPr lang="en-US" sz="2400" b="1" dirty="0">
                <a:solidFill>
                  <a:srgbClr val="2CB4AE"/>
                </a:solidFill>
              </a:rPr>
              <a:t>INTRODUCING  the COMBINED </a:t>
            </a:r>
            <a:r>
              <a:rPr lang="en-US" sz="2400" dirty="0">
                <a:solidFill>
                  <a:srgbClr val="2CB4AE"/>
                </a:solidFill>
              </a:rPr>
              <a:t>(piggy-back) </a:t>
            </a:r>
            <a:r>
              <a:rPr lang="en-US" sz="2400" b="1" dirty="0">
                <a:solidFill>
                  <a:srgbClr val="2CB4AE"/>
                </a:solidFill>
              </a:rPr>
              <a:t>TRANSPORTATION  SERVICE;</a:t>
            </a:r>
            <a:endParaRPr lang="ru-RU" sz="2400" b="1" dirty="0">
              <a:solidFill>
                <a:srgbClr val="2CB4AE"/>
              </a:solidFill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2CB4AE"/>
                </a:solidFill>
              </a:rPr>
              <a:t>DEVELOPMENT of the HIGH-SPEED CARGO TRANSPORTATION.</a:t>
            </a:r>
            <a:br>
              <a:rPr lang="en-US" b="1" dirty="0">
                <a:solidFill>
                  <a:srgbClr val="2CB4AE"/>
                </a:solidFill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[faster transportation speed up to 1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0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0 km per hour, or 1000-1500 kilometers per day];</a:t>
            </a:r>
            <a:endParaRPr lang="ru-RU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16200000">
            <a:off x="7212321" y="4402473"/>
            <a:ext cx="3042271" cy="375245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59764" y="14327"/>
            <a:ext cx="1314252" cy="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52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1496600" y="6812281"/>
            <a:ext cx="648072" cy="457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280576" y="6492876"/>
            <a:ext cx="693440" cy="365125"/>
          </a:xfrm>
        </p:spPr>
        <p:txBody>
          <a:bodyPr/>
          <a:lstStyle/>
          <a:p>
            <a:fld id="{81E02F00-C9AC-4180-A747-25206013684D}" type="slidenum">
              <a:rPr lang="ru-RU" sz="180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/>
              <a:t>7</a:t>
            </a:fld>
            <a:endParaRPr lang="ru-RU" sz="18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-5818" y="423396"/>
            <a:ext cx="12204000" cy="1"/>
          </a:xfrm>
          <a:prstGeom prst="line">
            <a:avLst/>
          </a:prstGeom>
          <a:ln w="31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/>
          <a:srcRect l="53987" t="10384" r="31433" b="42500"/>
          <a:stretch/>
        </p:blipFill>
        <p:spPr>
          <a:xfrm>
            <a:off x="335360" y="-9314"/>
            <a:ext cx="360040" cy="4476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3987" t="10384" r="31433" b="42500"/>
          <a:stretch/>
        </p:blipFill>
        <p:spPr>
          <a:xfrm>
            <a:off x="623392" y="-9315"/>
            <a:ext cx="360040" cy="44761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53987" t="10384" r="31433" b="42500"/>
          <a:stretch/>
        </p:blipFill>
        <p:spPr>
          <a:xfrm>
            <a:off x="911424" y="-9316"/>
            <a:ext cx="360040" cy="44761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43472" y="81472"/>
            <a:ext cx="89289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EAST-WEST COMBINED TRANSPORTATION</a:t>
            </a:r>
            <a:endParaRPr lang="ru-RU" sz="23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0" name="Рисунок 149"/>
          <p:cNvPicPr>
            <a:picLocks noChangeAspect="1"/>
          </p:cNvPicPr>
          <p:nvPr/>
        </p:nvPicPr>
        <p:blipFill rotWithShape="1">
          <a:blip r:embed="rId7">
            <a:grayscl/>
            <a:lum bright="-20000" contrast="40000"/>
          </a:blip>
          <a:srcRect l="2616"/>
          <a:stretch/>
        </p:blipFill>
        <p:spPr>
          <a:xfrm>
            <a:off x="836054" y="787172"/>
            <a:ext cx="3637312" cy="1417692"/>
          </a:xfrm>
          <a:prstGeom prst="rect">
            <a:avLst/>
          </a:prstGeom>
        </p:spPr>
      </p:pic>
      <p:sp>
        <p:nvSpPr>
          <p:cNvPr id="151" name="TextBox 150"/>
          <p:cNvSpPr txBox="1"/>
          <p:nvPr/>
        </p:nvSpPr>
        <p:spPr>
          <a:xfrm>
            <a:off x="4979765" y="1170389"/>
            <a:ext cx="6484741" cy="901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FASTER TRANSPORTATION SPEED</a:t>
            </a:r>
            <a:b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up to</a:t>
            </a: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100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km per hour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22135" y="1897087"/>
            <a:ext cx="2475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[1000-1500 kilometers per day]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36" y="2420888"/>
            <a:ext cx="11646335" cy="400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Равнобедренный треугольник 5"/>
          <p:cNvSpPr/>
          <p:nvPr/>
        </p:nvSpPr>
        <p:spPr>
          <a:xfrm rot="5400000">
            <a:off x="4317822" y="1512085"/>
            <a:ext cx="899989" cy="17779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59764" y="14327"/>
            <a:ext cx="1314252" cy="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01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1496600" y="6812281"/>
            <a:ext cx="648072" cy="457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280576" y="6492876"/>
            <a:ext cx="693440" cy="365125"/>
          </a:xfrm>
        </p:spPr>
        <p:txBody>
          <a:bodyPr/>
          <a:lstStyle/>
          <a:p>
            <a:fld id="{81E02F00-C9AC-4180-A747-25206013684D}" type="slidenum">
              <a:rPr lang="ru-RU" sz="180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/>
              <a:t>8</a:t>
            </a:fld>
            <a:endParaRPr lang="ru-RU" sz="18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14965" y="77675"/>
            <a:ext cx="91185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BENEFIT FOR ALL PARTIES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V="1">
            <a:off x="-5818" y="423396"/>
            <a:ext cx="12204000" cy="1"/>
          </a:xfrm>
          <a:prstGeom prst="line">
            <a:avLst/>
          </a:prstGeom>
          <a:ln w="31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/>
          <a:srcRect l="53987" t="10384" r="31433" b="42500"/>
          <a:stretch/>
        </p:blipFill>
        <p:spPr>
          <a:xfrm>
            <a:off x="335360" y="-9314"/>
            <a:ext cx="360040" cy="44761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3987" t="10384" r="31433" b="42500"/>
          <a:stretch/>
        </p:blipFill>
        <p:spPr>
          <a:xfrm>
            <a:off x="623392" y="-9315"/>
            <a:ext cx="360040" cy="44761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53987" t="10384" r="31433" b="42500"/>
          <a:stretch/>
        </p:blipFill>
        <p:spPr>
          <a:xfrm>
            <a:off x="911424" y="-9316"/>
            <a:ext cx="360040" cy="4476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9764" y="14327"/>
            <a:ext cx="1314252" cy="38391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74433" y="1484784"/>
            <a:ext cx="8434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A40000"/>
                </a:solidFill>
              </a:rPr>
              <a:t>GROWTH IN INCOMES</a:t>
            </a:r>
            <a:r>
              <a:rPr lang="ru-RU" sz="2000" b="1" dirty="0">
                <a:solidFill>
                  <a:srgbClr val="A40000"/>
                </a:solidFill>
              </a:rPr>
              <a:t> </a:t>
            </a:r>
            <a:r>
              <a:rPr lang="en-US" sz="2000" b="1" dirty="0">
                <a:solidFill>
                  <a:srgbClr val="A40000"/>
                </a:solidFill>
              </a:rPr>
              <a:t>FROM CARGOES WITH HIGH ADDED VALUE</a:t>
            </a:r>
            <a:endParaRPr lang="ru-RU" sz="2000" b="1" dirty="0">
              <a:solidFill>
                <a:srgbClr val="A40000"/>
              </a:solidFill>
            </a:endParaRPr>
          </a:p>
          <a:p>
            <a:r>
              <a:rPr lang="en-US" sz="1400" b="1" dirty="0">
                <a:solidFill>
                  <a:srgbClr val="A40000"/>
                </a:solidFill>
              </a:rPr>
              <a:t> </a:t>
            </a:r>
            <a:br>
              <a:rPr lang="ru-RU" sz="2000" b="1" dirty="0">
                <a:solidFill>
                  <a:srgbClr val="A40000"/>
                </a:solidFill>
              </a:rPr>
            </a:br>
            <a:r>
              <a:rPr lang="en-US" sz="2000" b="1" dirty="0">
                <a:solidFill>
                  <a:srgbClr val="A40000"/>
                </a:solidFill>
              </a:rPr>
              <a:t>DECREASE in MAINTENANCE COST </a:t>
            </a:r>
            <a:endParaRPr lang="en-US" sz="1600" dirty="0">
              <a:solidFill>
                <a:srgbClr val="A4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47864" y="495272"/>
            <a:ext cx="4255558" cy="32865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285750" indent="-285750">
              <a:buFont typeface="Wingdings" panose="05000000000000000000" pitchFamily="2" charset="2"/>
              <a:buChar char="ü"/>
              <a:defRPr sz="1400" i="0">
                <a:solidFill>
                  <a:schemeClr val="accent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defRPr>
            </a:lvl1pPr>
          </a:lstStyle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u="sng" dirty="0">
                <a:solidFill>
                  <a:srgbClr val="A40000"/>
                </a:solidFill>
                <a:latin typeface="+mn-lt"/>
                <a:ea typeface="+mn-ea"/>
                <a:cs typeface="+mn-cs"/>
              </a:rPr>
              <a:t>BENEFITS FOR </a:t>
            </a:r>
            <a:r>
              <a:rPr lang="en-US" u="sng" dirty="0">
                <a:solidFill>
                  <a:srgbClr val="A40000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2000" u="sng" dirty="0">
                <a:solidFill>
                  <a:srgbClr val="A40000"/>
                </a:solidFill>
                <a:latin typeface="+mn-lt"/>
                <a:ea typeface="+mn-ea"/>
                <a:cs typeface="+mn-cs"/>
              </a:rPr>
              <a:t>RAILWAY</a:t>
            </a:r>
            <a:r>
              <a:rPr lang="ru-RU" sz="2000" u="sng" dirty="0">
                <a:solidFill>
                  <a:srgbClr val="A40000"/>
                </a:solidFill>
                <a:latin typeface="+mn-lt"/>
                <a:ea typeface="+mn-ea"/>
                <a:cs typeface="+mn-cs"/>
              </a:rPr>
              <a:t>: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4965" y="1556792"/>
            <a:ext cx="981210" cy="97458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697560" y="980728"/>
            <a:ext cx="8276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A40000"/>
                </a:solidFill>
              </a:rPr>
              <a:t>INCREASE IN CARGO TRANSPORTATION VOLUME AT RAILWAY NETWORK</a:t>
            </a:r>
            <a:endParaRPr lang="ru-RU" sz="1600" dirty="0">
              <a:solidFill>
                <a:srgbClr val="A40000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5002" y="806750"/>
            <a:ext cx="1138122" cy="653651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674433" y="3002084"/>
            <a:ext cx="544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DECREASE IN OPERATIONAL EXPENSES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686389" y="3888718"/>
            <a:ext cx="687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ACCELERATION OF TRANSPORTATION PROCESS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435960" y="2592574"/>
            <a:ext cx="3744416" cy="32865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285750" indent="-285750">
              <a:buFont typeface="Wingdings" panose="05000000000000000000" pitchFamily="2" charset="2"/>
              <a:buChar char="ü"/>
              <a:defRPr sz="1400" i="0">
                <a:solidFill>
                  <a:schemeClr val="accent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defRPr>
            </a:lvl1pPr>
          </a:lstStyle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u="sng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BENEFITS FOR </a:t>
            </a:r>
            <a:r>
              <a:rPr lang="en-US" u="sng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2000" u="sng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HAULERS: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674433" y="3446300"/>
            <a:ext cx="5357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GROWTH IN INCOME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400" y="2880606"/>
            <a:ext cx="2350440" cy="1435906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3674433" y="5017675"/>
            <a:ext cx="7473552" cy="56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Aft>
                <a:spcPts val="300"/>
              </a:spcAft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IMPROVEMENT OF THE ECOLOGICAL SITUATION</a:t>
            </a:r>
            <a:b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647728" y="5498030"/>
            <a:ext cx="7848872" cy="4512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DECREASE IN LEVEL OF ACCIDENT RATE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MORTALITY ON ROADS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647728" y="6053226"/>
            <a:ext cx="8502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REDUCED LOAD ON THE ROADWAY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603435" y="4540510"/>
            <a:ext cx="3744416" cy="32865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285750" indent="-285750">
              <a:buFont typeface="Wingdings" panose="05000000000000000000" pitchFamily="2" charset="2"/>
              <a:buChar char="ü"/>
              <a:defRPr sz="1400" i="0">
                <a:solidFill>
                  <a:schemeClr val="accent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defRPr>
            </a:lvl1pPr>
          </a:lstStyle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BENEFITS FOR </a:t>
            </a:r>
            <a:r>
              <a:rPr lang="en-US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20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COUNTRIES:</a:t>
            </a:r>
          </a:p>
        </p:txBody>
      </p:sp>
      <p:grpSp>
        <p:nvGrpSpPr>
          <p:cNvPr id="90" name="Группа 89"/>
          <p:cNvGrpSpPr/>
          <p:nvPr/>
        </p:nvGrpSpPr>
        <p:grpSpPr>
          <a:xfrm>
            <a:off x="710132" y="5826889"/>
            <a:ext cx="1445869" cy="500161"/>
            <a:chOff x="895835" y="2517140"/>
            <a:chExt cx="2015802" cy="690357"/>
          </a:xfrm>
        </p:grpSpPr>
        <p:pic>
          <p:nvPicPr>
            <p:cNvPr id="91" name="Picture 8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11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4" t="1154" r="5502" b="68233"/>
            <a:stretch/>
          </p:blipFill>
          <p:spPr bwMode="auto">
            <a:xfrm>
              <a:off x="895835" y="2517140"/>
              <a:ext cx="2011039" cy="690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Прямоугольник 91"/>
            <p:cNvSpPr/>
            <p:nvPr/>
          </p:nvSpPr>
          <p:spPr>
            <a:xfrm>
              <a:off x="1971541" y="2517140"/>
              <a:ext cx="940096" cy="41985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3" name="Рисунок 92"/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667" l="0" r="100000">
                        <a14:foregroundMark x1="43556" y1="75556" x2="43556" y2="75556"/>
                        <a14:foregroundMark x1="81333" y1="78667" x2="81333" y2="78667"/>
                        <a14:foregroundMark x1="81333" y1="36889" x2="81333" y2="3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11" y="5779760"/>
            <a:ext cx="561083" cy="561083"/>
          </a:xfrm>
          <a:prstGeom prst="rect">
            <a:avLst/>
          </a:prstGeom>
          <a:noFill/>
        </p:spPr>
      </p:pic>
      <p:pic>
        <p:nvPicPr>
          <p:cNvPr id="94" name="Рисунок 93"/>
          <p:cNvPicPr>
            <a:picLocks noChangeAspect="1"/>
          </p:cNvPicPr>
          <p:nvPr/>
        </p:nvPicPr>
        <p:blipFill rotWithShape="1">
          <a:blip r:embed="rId14" cstate="print">
            <a:grayscl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09" r="19699"/>
          <a:stretch/>
        </p:blipFill>
        <p:spPr>
          <a:xfrm>
            <a:off x="1199456" y="4508383"/>
            <a:ext cx="1293372" cy="10808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4738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A36B0298-278C-3A4E-A2A4-2169F9201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26" y="40968"/>
            <a:ext cx="9024937" cy="6803885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4E968C1-8DAC-624C-8491-969014C1E891}"/>
              </a:ext>
            </a:extLst>
          </p:cNvPr>
          <p:cNvCxnSpPr/>
          <p:nvPr/>
        </p:nvCxnSpPr>
        <p:spPr>
          <a:xfrm flipV="1">
            <a:off x="-6000" y="3428999"/>
            <a:ext cx="12204000" cy="1"/>
          </a:xfrm>
          <a:prstGeom prst="line">
            <a:avLst/>
          </a:prstGeom>
          <a:ln w="31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2865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28502</TotalTime>
  <Words>338</Words>
  <Application>Microsoft Office PowerPoint</Application>
  <PresentationFormat>Широкоэкранный</PresentationFormat>
  <Paragraphs>82</Paragraphs>
  <Slides>10</Slides>
  <Notes>9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 Шлык</dc:creator>
  <cp:lastModifiedBy>Денис Ратов</cp:lastModifiedBy>
  <cp:revision>2189</cp:revision>
  <cp:lastPrinted>2018-03-26T15:07:40Z</cp:lastPrinted>
  <dcterms:created xsi:type="dcterms:W3CDTF">2015-05-08T07:25:03Z</dcterms:created>
  <dcterms:modified xsi:type="dcterms:W3CDTF">2020-05-19T22:14:03Z</dcterms:modified>
</cp:coreProperties>
</file>