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2" r:id="rId3"/>
    <p:sldId id="280" r:id="rId4"/>
    <p:sldId id="279" r:id="rId5"/>
    <p:sldId id="281" r:id="rId6"/>
    <p:sldId id="282" r:id="rId7"/>
    <p:sldId id="271" r:id="rId8"/>
    <p:sldId id="273" r:id="rId9"/>
    <p:sldId id="277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FDD3C-7436-44B8-9058-4033AADB07C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26F8-B835-4365-BFB8-CFC149AEB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2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EA67-DE99-4DF6-AA79-D36F54C6DCEE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400600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8571-8BE3-4155-9CA6-839E670B9B3E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85794"/>
            <a:ext cx="2057400" cy="5340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4D4E-6716-4434-8C68-3E15EA73D505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85794"/>
            <a:ext cx="9144000" cy="55007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536504" cy="365125"/>
          </a:xfrm>
        </p:spPr>
        <p:txBody>
          <a:bodyPr/>
          <a:lstStyle>
            <a:lvl1pPr algn="ctr">
              <a:defRPr sz="1200" b="1"/>
            </a:lvl1pPr>
          </a:lstStyle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©</a:t>
            </a:r>
            <a:r>
              <a:rPr lang="en-US" sz="1400" dirty="0"/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 dirty="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араллелограмм 6"/>
          <p:cNvSpPr/>
          <p:nvPr userDrawn="1"/>
        </p:nvSpPr>
        <p:spPr>
          <a:xfrm>
            <a:off x="107504" y="116632"/>
            <a:ext cx="1240299" cy="648072"/>
          </a:xfrm>
          <a:prstGeom prst="parallelogram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55713" lvl="0" indent="0">
              <a:spcBef>
                <a:spcPct val="0"/>
              </a:spcBef>
              <a:buNone/>
            </a:pPr>
            <a:endParaRPr lang="ru-RU" sz="24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2197478">
            <a:off x="1083580" y="254627"/>
            <a:ext cx="665140" cy="595549"/>
          </a:xfrm>
          <a:prstGeom prst="rtTriangl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3667"/>
            <a:ext cx="7920880" cy="63408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261938" indent="0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6" y="115018"/>
            <a:ext cx="6461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1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7F06-9EF6-4428-A096-9ACA08488B3A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95E-4FAD-464F-915F-E7BD19854999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EB1-7B99-4F35-8A6E-D24129142263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AD6C-5388-478D-A30D-5D96FAD6C848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CC50-3CDB-4B2A-9680-D442E2115B6D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709-0A96-477F-988F-9D44496A271B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686-708F-4FCA-BEB4-519646DA110E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Московский государственный университет путей сообщения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30932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04664"/>
            <a:ext cx="9144000" cy="360039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7030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3667"/>
            <a:ext cx="7889591" cy="634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9D48-72CE-4ECA-A0F2-2B5D5CB96CA6}" type="slidenum">
              <a:rPr lang="ru-RU" smtClean="0"/>
              <a:pPr/>
              <a:t>‹#›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marL="1255713" indent="0"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046" y="1844824"/>
            <a:ext cx="7952377" cy="2088232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Подготовка кадров в сфере логистики </a:t>
            </a:r>
            <a:r>
              <a:rPr lang="en-US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международных грузовых </a:t>
            </a: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пассажирских </a:t>
            </a: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сообщений»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811" y="5373216"/>
            <a:ext cx="7952377" cy="8012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Президент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Московский государственный университет путей сообщения (МГУПС (МИИТ)) Императора Николая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д.т.н. Морозов Вадим Николаевич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2588-A27A-49AA-B875-D39ED9779A84}" type="datetime1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356350"/>
            <a:ext cx="6023592" cy="365125"/>
          </a:xfrm>
        </p:spPr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pic>
        <p:nvPicPr>
          <p:cNvPr id="1028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833576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9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Развитие инновационных компетенций в сфере логистики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организации перевозок грузов </a:t>
            </a:r>
            <a:r>
              <a:rPr lang="ru-RU" sz="2000" b="1" dirty="0" smtClean="0"/>
              <a:t>и пассажиров</a:t>
            </a:r>
            <a:endParaRPr lang="ru-RU" sz="2000" b="1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9708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42968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Направления образовательной и научной деятельности </a:t>
            </a:r>
            <a:r>
              <a:rPr lang="ru-RU" sz="2000" b="1" dirty="0" smtClean="0"/>
              <a:t>ВУЗов </a:t>
            </a:r>
            <a:endParaRPr lang="ru-RU" sz="2000" b="1" dirty="0"/>
          </a:p>
          <a:p>
            <a:pPr marL="361950" indent="-361950" algn="just">
              <a:spcAft>
                <a:spcPts val="600"/>
              </a:spcAft>
              <a:buBlip>
                <a:blip r:embed="rId4"/>
              </a:buBlip>
            </a:pPr>
            <a:r>
              <a:rPr lang="ru-RU" dirty="0"/>
              <a:t>подготовка специалистов по </a:t>
            </a:r>
            <a:r>
              <a:rPr lang="ru-RU" dirty="0" smtClean="0"/>
              <a:t>логистике грузовых и пассажирских перевозок по </a:t>
            </a:r>
            <a:r>
              <a:rPr lang="ru-RU" dirty="0"/>
              <a:t>направлениям подготовки бакалавров, </a:t>
            </a:r>
            <a:r>
              <a:rPr lang="ru-RU" dirty="0" smtClean="0"/>
              <a:t>специалистов и магистров</a:t>
            </a:r>
            <a:r>
              <a:rPr lang="ru-RU" dirty="0"/>
              <a:t>;</a:t>
            </a:r>
          </a:p>
          <a:p>
            <a:pPr marL="361950" indent="-361950" algn="just">
              <a:spcAft>
                <a:spcPts val="600"/>
              </a:spcAft>
              <a:buBlip>
                <a:blip r:embed="rId4"/>
              </a:buBlip>
            </a:pPr>
            <a:r>
              <a:rPr lang="ru-RU" dirty="0"/>
              <a:t>наделение будущих специалистов по эксплуатации железнодорожного транспорта и организации </a:t>
            </a:r>
            <a:r>
              <a:rPr lang="ru-RU" dirty="0" smtClean="0"/>
              <a:t>перевозок грузов и пассажиров, </a:t>
            </a:r>
            <a:r>
              <a:rPr lang="ru-RU" dirty="0"/>
              <a:t>а также по другим направлениями подготовки  дополнительными компетенциями в сфере логистики, транспортно-логистической деятельности, международного сотрудничества;</a:t>
            </a:r>
          </a:p>
          <a:p>
            <a:pPr marL="361950" indent="-361950" algn="just">
              <a:spcAft>
                <a:spcPts val="600"/>
              </a:spcAft>
              <a:buBlip>
                <a:blip r:embed="rId4"/>
              </a:buBlip>
            </a:pPr>
            <a:r>
              <a:rPr lang="ru-RU" dirty="0"/>
              <a:t>повышение квалификации, дополнительное профессиональное образование работников железнодорожных и транспортно-логистических компаний, подготовка научных и педагогических кадров;</a:t>
            </a:r>
          </a:p>
          <a:p>
            <a:pPr marL="361950" indent="-361950" algn="just">
              <a:spcAft>
                <a:spcPts val="600"/>
              </a:spcAft>
              <a:buBlip>
                <a:blip r:embed="rId4"/>
              </a:buBlip>
            </a:pPr>
            <a:r>
              <a:rPr lang="ru-RU" dirty="0"/>
              <a:t>научная работа, проведение конференций и семинаров, сотрудничество с транспортно-логистическими компаниями, объединениями логистов, грузовладельцев, операторов подвижного </a:t>
            </a:r>
            <a:r>
              <a:rPr lang="ru-RU" dirty="0" smtClean="0"/>
              <a:t>состава, </a:t>
            </a:r>
            <a:r>
              <a:rPr lang="ru-RU" dirty="0"/>
              <a:t>ОАО «ОТЛК», ОАО «РЖД Логистика», КСТП, ОСЖД, МСЖД, НП «Гильдия экспедиторов», ФПК и других транспортных организаций и их </a:t>
            </a:r>
            <a:r>
              <a:rPr lang="ru-RU" dirty="0" smtClean="0"/>
              <a:t>членов</a:t>
            </a:r>
            <a:r>
              <a:rPr lang="ru-RU" sz="2000" dirty="0" smtClean="0"/>
              <a:t>.</a:t>
            </a:r>
            <a:endParaRPr lang="ru-RU" sz="2000" dirty="0"/>
          </a:p>
          <a:p>
            <a:pPr marL="363538" indent="-276225" algn="just">
              <a:buSzPct val="120000"/>
              <a:buBlip>
                <a:blip r:embed="rId5"/>
              </a:buBlip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Направления подготовки молодых специалистов</a:t>
            </a: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506" y="108304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1600" b="1" dirty="0"/>
              <a:t>Кафедра «Логистические транспортные системы и технологии» </a:t>
            </a:r>
          </a:p>
          <a:p>
            <a:pPr algn="just"/>
            <a:r>
              <a:rPr lang="ru-RU" sz="1600" i="1" dirty="0"/>
              <a:t>Специальность «Эксплуатация железных дорог»:</a:t>
            </a:r>
          </a:p>
          <a:p>
            <a:pPr algn="just"/>
            <a:r>
              <a:rPr lang="ru-RU" sz="1600" dirty="0"/>
              <a:t>Специализации «Грузовая и коммерческая работа», «Операторская деятельность и экспедирование на железнодорожном транспорте», «Транспортный бизнес и логистика».</a:t>
            </a:r>
          </a:p>
          <a:p>
            <a:pPr algn="just"/>
            <a:r>
              <a:rPr lang="ru-RU" sz="1600" i="1" dirty="0"/>
              <a:t>Бакалавриат «Технология транспортных процессов»:</a:t>
            </a:r>
          </a:p>
          <a:p>
            <a:pPr algn="just"/>
            <a:r>
              <a:rPr lang="ru-RU" sz="1600" dirty="0"/>
              <a:t>Специализации «Транспортно-экспедиторская деятельность», «Международные перевозки на железнодорожном транспорте».</a:t>
            </a:r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r>
              <a:rPr lang="ru-RU" sz="1600" b="1" dirty="0"/>
              <a:t>Кафедра «Логистика и управление транспортными системами» </a:t>
            </a:r>
          </a:p>
          <a:p>
            <a:pPr algn="just">
              <a:buNone/>
            </a:pPr>
            <a:r>
              <a:rPr lang="ru-RU" sz="1600" i="1" dirty="0" err="1"/>
              <a:t>Бакалавриат</a:t>
            </a:r>
            <a:r>
              <a:rPr lang="ru-RU" sz="1600" i="1" dirty="0"/>
              <a:t> «Логистика и управление цепями поставок», «Международный менеджмент логистических систем» (в том числе с участием партнеров из КНР)</a:t>
            </a:r>
            <a:endParaRPr lang="ru-RU" sz="1600" dirty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Другие направления подготовки бакалавров:</a:t>
            </a:r>
            <a:r>
              <a:rPr lang="ru-RU" sz="1600" dirty="0"/>
              <a:t>					 </a:t>
            </a:r>
            <a:br>
              <a:rPr lang="ru-RU" sz="1600" dirty="0"/>
            </a:br>
            <a:r>
              <a:rPr lang="ru-RU" sz="1600" dirty="0"/>
              <a:t>в сфере экономики – «Экономика логистических систем и интермодальных перевозок»; в сфере менеджмента – «Транспортная логистика», в том числе и совместная российско-австрийская программа.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Продолжение обучения по связанным направлениям </a:t>
            </a:r>
            <a:r>
              <a:rPr lang="ru-RU" sz="1600" b="1" dirty="0"/>
              <a:t>в магистратуре и аспирантуре.</a:t>
            </a: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Системные компоненты подготовки и их инновационные элементы</a:t>
            </a: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660" y="116084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7"/>
            <a:ext cx="8429684" cy="50629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Основы логистики и управление </a:t>
            </a:r>
            <a:br>
              <a:rPr lang="ru-RU" sz="1700" dirty="0"/>
            </a:br>
            <a:r>
              <a:rPr lang="ru-RU" sz="1700" dirty="0"/>
              <a:t>цепями поставок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Логистика снабжения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Логистика распределения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Логистика производства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Логистика складирования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Логистические технологии доставки </a:t>
            </a:r>
            <a:r>
              <a:rPr lang="ru-RU" sz="1700" dirty="0" smtClean="0"/>
              <a:t>грузов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Пассажирская логистика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 smtClean="0"/>
              <a:t>Транспортировка </a:t>
            </a:r>
            <a:r>
              <a:rPr lang="ru-RU" sz="1700" dirty="0"/>
              <a:t>в цепях поставок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Логистические провайдеры в транспортной системе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Международная логистика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Экономико-математические методы </a:t>
            </a:r>
            <a:br>
              <a:rPr lang="ru-RU" sz="1700" dirty="0"/>
            </a:br>
            <a:r>
              <a:rPr lang="ru-RU" sz="1700" dirty="0"/>
              <a:t>и модели в логистике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Управление логистическими   рисками </a:t>
            </a:r>
            <a:br>
              <a:rPr lang="ru-RU" sz="1700" dirty="0"/>
            </a:br>
            <a:r>
              <a:rPr lang="ru-RU" sz="1700" dirty="0"/>
              <a:t>в цепях поставок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 smtClean="0"/>
              <a:t>Управление </a:t>
            </a:r>
            <a:r>
              <a:rPr lang="ru-RU" sz="1700" dirty="0"/>
              <a:t>проектами в </a:t>
            </a:r>
            <a:r>
              <a:rPr lang="ru-RU" sz="1700" dirty="0" smtClean="0"/>
              <a:t>логистике</a:t>
            </a:r>
          </a:p>
          <a:p>
            <a:pPr marL="87313">
              <a:buSzPct val="120000"/>
            </a:pPr>
            <a:endParaRPr lang="ru-RU" sz="1700" dirty="0" smtClean="0"/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 smtClean="0"/>
              <a:t>Стратегический </a:t>
            </a:r>
            <a:r>
              <a:rPr lang="ru-RU" sz="1700" dirty="0"/>
              <a:t>и инновационный менеджмент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Бизнес-планирование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Экономические основы логистики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Исследование операций (в логистике)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Теория менеджмента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Управление изменениями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Управление человеческими ресурсами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Экономика взаимодействия предприятий разных видов транспорта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Управление грузовой и коммерческой работой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Управление транспортными системами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Управление цепями поставок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Корпоративная и социальная </a:t>
            </a:r>
            <a:r>
              <a:rPr lang="ru-RU" sz="1700" dirty="0" smtClean="0"/>
              <a:t>ответственность</a:t>
            </a:r>
          </a:p>
          <a:p>
            <a:pPr marL="363538" indent="-276225">
              <a:buSzPct val="120000"/>
              <a:buBlip>
                <a:blip r:embed="rId4"/>
              </a:buBlip>
            </a:pPr>
            <a:r>
              <a:rPr lang="ru-RU" sz="1700" dirty="0"/>
              <a:t>Основы внешнеэкономической </a:t>
            </a:r>
            <a:r>
              <a:rPr lang="ru-RU" sz="1700" dirty="0" smtClean="0"/>
              <a:t>деятельности</a:t>
            </a:r>
            <a:endParaRPr lang="ru-RU" sz="17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/>
              <a:t>Совместная бакалаврская образовательная программа</a:t>
            </a: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364" y="108304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323528" y="1288802"/>
            <a:ext cx="4629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FF3300"/>
                </a:solidFill>
              </a:rPr>
              <a:t>С 2012 года </a:t>
            </a:r>
            <a:r>
              <a:rPr lang="ru-RU" altLang="ru-RU" sz="2000" dirty="0">
                <a:solidFill>
                  <a:srgbClr val="002060"/>
                </a:solidFill>
              </a:rPr>
              <a:t>на базе МИИТ реализуется совместная бакалаврская образовательная программа двойного диплома по направлению «Логистика»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с </a:t>
            </a:r>
            <a:r>
              <a:rPr lang="ru-RU" altLang="ru-RU" sz="2000" dirty="0" err="1">
                <a:solidFill>
                  <a:srgbClr val="002060"/>
                </a:solidFill>
              </a:rPr>
              <a:t>Даляньским</a:t>
            </a:r>
            <a:r>
              <a:rPr lang="ru-RU" altLang="ru-RU" sz="2000" dirty="0">
                <a:solidFill>
                  <a:srgbClr val="002060"/>
                </a:solidFill>
              </a:rPr>
              <a:t> университетом информатики в Китае. </a:t>
            </a:r>
          </a:p>
        </p:txBody>
      </p:sp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4339977" y="2830983"/>
            <a:ext cx="44084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</a:rPr>
              <a:t>Программа рассчитана на </a:t>
            </a:r>
            <a:r>
              <a:rPr lang="ru-RU" altLang="ru-RU" sz="2000" b="1" dirty="0">
                <a:solidFill>
                  <a:srgbClr val="FF3300"/>
                </a:solidFill>
              </a:rPr>
              <a:t>4 года: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3300"/>
                </a:solidFill>
              </a:rPr>
              <a:t>1 год</a:t>
            </a:r>
            <a:r>
              <a:rPr lang="ru-RU" altLang="ru-RU" sz="20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</a:rPr>
              <a:t>студенты учатся в </a:t>
            </a:r>
            <a:r>
              <a:rPr lang="ru-RU" altLang="ru-RU" sz="2000" dirty="0" err="1">
                <a:solidFill>
                  <a:srgbClr val="002060"/>
                </a:solidFill>
              </a:rPr>
              <a:t>МИИТе</a:t>
            </a:r>
            <a:r>
              <a:rPr lang="ru-RU" altLang="ru-RU" sz="2000" dirty="0">
                <a:solidFill>
                  <a:srgbClr val="002060"/>
                </a:solidFill>
              </a:rPr>
              <a:t>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и интенсивно изучают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китайский язык.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3300"/>
                </a:solidFill>
              </a:rPr>
              <a:t>2 и 3 год  </a:t>
            </a:r>
            <a:r>
              <a:rPr lang="ru-RU" altLang="ru-RU" sz="2000" dirty="0">
                <a:solidFill>
                  <a:srgbClr val="002060"/>
                </a:solidFill>
              </a:rPr>
              <a:t>обучаются в Китае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на китайском языке.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3300"/>
                </a:solidFill>
              </a:rPr>
              <a:t>4-й год </a:t>
            </a:r>
            <a:r>
              <a:rPr lang="ru-RU" altLang="ru-RU" sz="2000" dirty="0">
                <a:solidFill>
                  <a:srgbClr val="002060"/>
                </a:solidFill>
              </a:rPr>
              <a:t>завершается в </a:t>
            </a:r>
            <a:r>
              <a:rPr lang="ru-RU" altLang="ru-RU" sz="2000" dirty="0" err="1">
                <a:solidFill>
                  <a:srgbClr val="002060"/>
                </a:solidFill>
              </a:rPr>
              <a:t>МИИТе</a:t>
            </a:r>
            <a:r>
              <a:rPr lang="ru-RU" altLang="ru-RU" sz="2000" dirty="0">
                <a:solidFill>
                  <a:srgbClr val="002060"/>
                </a:solidFill>
              </a:rPr>
              <a:t> защитой диплома с участием двух руководителей: из </a:t>
            </a:r>
            <a:r>
              <a:rPr lang="ru-RU" altLang="ru-RU" sz="2000" dirty="0" err="1">
                <a:solidFill>
                  <a:srgbClr val="002060"/>
                </a:solidFill>
              </a:rPr>
              <a:t>МИИТа</a:t>
            </a:r>
            <a:r>
              <a:rPr lang="ru-RU" altLang="ru-RU" sz="2000" dirty="0">
                <a:solidFill>
                  <a:srgbClr val="002060"/>
                </a:solidFill>
              </a:rPr>
              <a:t> и </a:t>
            </a:r>
            <a:r>
              <a:rPr lang="ru-RU" altLang="ru-RU" sz="2000" dirty="0" err="1">
                <a:solidFill>
                  <a:srgbClr val="002060"/>
                </a:solidFill>
              </a:rPr>
              <a:t>Даляньского</a:t>
            </a:r>
            <a:r>
              <a:rPr lang="ru-RU" altLang="ru-RU" sz="2000" dirty="0">
                <a:solidFill>
                  <a:srgbClr val="002060"/>
                </a:solidFill>
              </a:rPr>
              <a:t> университета информатики.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677642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2060"/>
                </a:solidFill>
              </a:rPr>
              <a:t>В случае успешного завершения обучения студенты получат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3300"/>
                </a:solidFill>
              </a:rPr>
              <a:t>2 диплома</a:t>
            </a:r>
            <a:r>
              <a:rPr lang="ru-RU" sz="2000" b="1" spc="-6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– диплом </a:t>
            </a:r>
            <a:r>
              <a:rPr lang="ru-RU" sz="2000" dirty="0" err="1">
                <a:solidFill>
                  <a:srgbClr val="002060"/>
                </a:solidFill>
              </a:rPr>
              <a:t>МИИТа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 диплом </a:t>
            </a:r>
            <a:r>
              <a:rPr lang="ru-RU" sz="2000" dirty="0" err="1">
                <a:solidFill>
                  <a:srgbClr val="002060"/>
                </a:solidFill>
              </a:rPr>
              <a:t>Даляньского</a:t>
            </a:r>
            <a:r>
              <a:rPr lang="ru-RU" sz="2000" dirty="0">
                <a:solidFill>
                  <a:srgbClr val="002060"/>
                </a:solidFill>
              </a:rPr>
              <a:t> университета информатики. </a:t>
            </a:r>
            <a:endParaRPr lang="ru-RU" sz="2000" dirty="0"/>
          </a:p>
        </p:txBody>
      </p:sp>
      <p:pic>
        <p:nvPicPr>
          <p:cNvPr id="18" name="Picture 2" descr="http://jcomm.ru/images/logoMiit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5364163" y="1783284"/>
            <a:ext cx="28575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s://media.licdn.com/mpr/mpr/shrink_200_200/AAEAAQAAAAAAAANvAAAAJGM1MmJiZGI4LWExMjUtNGVkNy1iMTBiLWE0NzIxN2QwZTY5O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287886"/>
            <a:ext cx="13652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83667"/>
            <a:ext cx="9144000" cy="634082"/>
          </a:xfrm>
        </p:spPr>
        <p:txBody>
          <a:bodyPr>
            <a:noAutofit/>
          </a:bodyPr>
          <a:lstStyle/>
          <a:p>
            <a:r>
              <a:rPr lang="ru-RU" sz="2000" b="1" dirty="0"/>
              <a:t>Взаимодействие </a:t>
            </a:r>
            <a:r>
              <a:rPr lang="ru-RU" sz="2000" b="1" dirty="0" smtClean="0">
                <a:effectLst/>
              </a:rPr>
              <a:t>ОАО </a:t>
            </a:r>
            <a:r>
              <a:rPr lang="ru-RU" sz="2000" b="1" dirty="0">
                <a:effectLst/>
              </a:rPr>
              <a:t>«ОТЛК», ОАО «РЖД Логистика», НП «Гильдия экспедиторов</a:t>
            </a:r>
            <a:r>
              <a:rPr lang="ru-RU" sz="2000" b="1" dirty="0" smtClean="0">
                <a:effectLst/>
              </a:rPr>
              <a:t>», ФПК </a:t>
            </a:r>
            <a:r>
              <a:rPr lang="ru-RU" sz="2000" b="1" dirty="0" smtClean="0"/>
              <a:t>и ВУЗов транспорта</a:t>
            </a:r>
            <a:r>
              <a:rPr lang="ru-RU" sz="2000" b="1" dirty="0"/>
              <a:t>: реализация кадровых потребностей</a:t>
            </a: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364" y="108304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142873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algn="just">
              <a:spcAft>
                <a:spcPts val="600"/>
              </a:spcAft>
              <a:buSzPct val="120000"/>
            </a:pPr>
            <a:r>
              <a:rPr lang="ru-RU" b="1" dirty="0"/>
              <a:t>Возможные направления:</a:t>
            </a:r>
          </a:p>
          <a:p>
            <a:pPr marL="363538" indent="-276225" algn="just"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dirty="0"/>
              <a:t>обучение студентов ОАО «ОТЛК», ОАО «РЖД Логистика», НП «Гильдия экспедиторов», ФПК и других транспортных организаций по программам бакалавриата, специалитета, магистратуры и аспирантуры;</a:t>
            </a:r>
          </a:p>
          <a:p>
            <a:pPr marL="363538" indent="-276225" algn="just"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dirty="0"/>
              <a:t>необходим дополнительный механизм согласования компетенций участников перевозочного процесса, так как унификация технологий требует единого их понимания и применения;</a:t>
            </a:r>
          </a:p>
          <a:p>
            <a:pPr marL="87313" algn="just">
              <a:spcAft>
                <a:spcPts val="600"/>
              </a:spcAft>
              <a:buSzPct val="120000"/>
            </a:pPr>
            <a:r>
              <a:rPr lang="ru-RU" dirty="0"/>
              <a:t>Для этого оптимальным является создание комплекса учебных сессий, иных обучающих мероприятий для </a:t>
            </a:r>
            <a:r>
              <a:rPr lang="ru-RU" dirty="0" smtClean="0"/>
              <a:t>работников ОАО </a:t>
            </a:r>
            <a:r>
              <a:rPr lang="ru-RU" dirty="0"/>
              <a:t>«ОТЛК», ОАО «РЖД Логистика», НП «Гильдия экспедиторов», ФПК и других транспортных </a:t>
            </a:r>
            <a:r>
              <a:rPr lang="ru-RU" dirty="0" smtClean="0"/>
              <a:t>организаций, ориентированных </a:t>
            </a:r>
            <a:r>
              <a:rPr lang="ru-RU" dirty="0"/>
              <a:t>на </a:t>
            </a:r>
            <a:r>
              <a:rPr lang="ru-RU" dirty="0" smtClean="0"/>
              <a:t>специфику их приоритетов.</a:t>
            </a:r>
            <a:endParaRPr lang="ru-RU" dirty="0"/>
          </a:p>
          <a:p>
            <a:pPr marL="363538" indent="-276225" algn="ctr">
              <a:buSzPct val="120000"/>
            </a:pPr>
            <a:r>
              <a:rPr lang="ru-RU" b="1" dirty="0"/>
              <a:t>Возможная тематика учебных сессий (на основе опроса):</a:t>
            </a:r>
          </a:p>
          <a:p>
            <a:pPr marL="1588" indent="-1588" algn="just">
              <a:buSzPct val="120000"/>
            </a:pPr>
            <a:r>
              <a:rPr lang="ru-RU" i="1" dirty="0"/>
              <a:t>Интермодальные перевозки; перевозки контейнерными поездами; современные управленческие стандарты; перспективная политика развития </a:t>
            </a:r>
            <a:r>
              <a:rPr lang="ru-RU" i="1" dirty="0" smtClean="0"/>
              <a:t>транспортной системы и её роли </a:t>
            </a:r>
            <a:r>
              <a:rPr lang="ru-RU" i="1" dirty="0"/>
              <a:t>в региональном развитии; тенденции и перспективы инновационной деятельности; внедрение результатов технико-технологического </a:t>
            </a:r>
            <a:r>
              <a:rPr lang="ru-RU" i="1" dirty="0" smtClean="0"/>
              <a:t>развития и другие.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81474"/>
            <a:ext cx="9144000" cy="1331724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Направления сотрудничества транспортных </a:t>
            </a:r>
            <a:r>
              <a:rPr lang="ru-RU" sz="2000" b="1" dirty="0" smtClean="0">
                <a:effectLst/>
              </a:rPr>
              <a:t>ВУЗов </a:t>
            </a:r>
            <a:r>
              <a:rPr lang="ru-RU" sz="2000" b="1" dirty="0">
                <a:effectLst/>
              </a:rPr>
              <a:t>с ОАО «ОТЛК», ОАО «РЖД Логистика», НП «Гильдия экспедиторов» и другими транспортными организациями :  научные исследования </a:t>
            </a: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08304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805006"/>
            <a:ext cx="8929718" cy="438305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396545"/>
            <a:ext cx="85011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algn="just">
              <a:buSzPct val="120000"/>
            </a:pP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87313" algn="just">
              <a:buSzPct val="120000"/>
            </a:pPr>
            <a:endParaRPr lang="ru-RU" sz="2400" b="1" dirty="0"/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/>
              <a:t>подключение ученых транспортных вузов к рабочим группам и проектам ОАО «ОТЛК», ОАО «РЖД Логистика», КСТП, ОСЖД, </a:t>
            </a:r>
            <a:r>
              <a:rPr lang="ru-RU" sz="2000" dirty="0" smtClean="0"/>
              <a:t>МСЖД, НП «Гильдия экспедиторов», ФПК </a:t>
            </a:r>
            <a:r>
              <a:rPr lang="ru-RU" sz="2000" dirty="0"/>
              <a:t>и других транспортных организаций;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/>
              <a:t>совместные проекты с ОАО «ОТЛК», ОАО «РЖД Логистика», КСТП, ОСЖД, </a:t>
            </a:r>
            <a:r>
              <a:rPr lang="ru-RU" sz="2000" dirty="0" smtClean="0"/>
              <a:t>МСЖД, </a:t>
            </a:r>
            <a:r>
              <a:rPr lang="ru-RU" sz="2000" dirty="0"/>
              <a:t>НП «Гильдия экспедиторов</a:t>
            </a:r>
            <a:r>
              <a:rPr lang="ru-RU" sz="2000" dirty="0" smtClean="0"/>
              <a:t>», ФПК </a:t>
            </a:r>
            <a:r>
              <a:rPr lang="ru-RU" sz="2000" dirty="0"/>
              <a:t>и другими транспортными организациями; 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 smtClean="0"/>
              <a:t>проекты </a:t>
            </a:r>
            <a:r>
              <a:rPr lang="ru-RU" sz="2000" dirty="0"/>
              <a:t>разработки современных технологий, включая: электронный документооборот; мониторинг прохождения грузов в реальном режиме времени; новые </a:t>
            </a:r>
            <a:r>
              <a:rPr lang="ru-RU" sz="2000" dirty="0" err="1"/>
              <a:t>мультимодальные</a:t>
            </a:r>
            <a:r>
              <a:rPr lang="ru-RU" sz="2000" dirty="0"/>
              <a:t> инструментарии;  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 smtClean="0"/>
              <a:t>ВУЗы </a:t>
            </a:r>
            <a:r>
              <a:rPr lang="ru-RU" sz="2000" dirty="0"/>
              <a:t>готовы проводить семинары, развивать специализированные лаборатории, вести прикладные исследования по заказам ОАО «ОТЛК», ОАО «РЖД Логистика», КСТП, ОСЖД, </a:t>
            </a:r>
            <a:r>
              <a:rPr lang="ru-RU" sz="2000" dirty="0" smtClean="0"/>
              <a:t>МСЖД, </a:t>
            </a:r>
            <a:r>
              <a:rPr lang="ru-RU" sz="2000" dirty="0"/>
              <a:t>НП «Гильдия экспедиторов</a:t>
            </a:r>
            <a:r>
              <a:rPr lang="ru-RU" sz="2000" dirty="0" smtClean="0"/>
              <a:t>», ФПК </a:t>
            </a:r>
            <a:r>
              <a:rPr lang="ru-RU" sz="2000" dirty="0"/>
              <a:t>и других транспортных организаций и их членов.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/>
              <a:t>©</a:t>
            </a:r>
            <a:r>
              <a:rPr lang="en-US" sz="1400"/>
              <a:t>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Н</a:t>
            </a:r>
            <a:r>
              <a:rPr lang="ru-RU" sz="2000" b="1" dirty="0" smtClean="0"/>
              <a:t>аучные </a:t>
            </a:r>
            <a:r>
              <a:rPr lang="ru-RU" sz="2000" b="1" dirty="0"/>
              <a:t>конференции</a:t>
            </a:r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519" y="108304"/>
            <a:ext cx="1285884" cy="300596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1438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9992" y="4293096"/>
            <a:ext cx="2233990" cy="1910926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Секция 1. «Антикризисное управление транспортно- логистическими </a:t>
            </a:r>
          </a:p>
          <a:p>
            <a:pPr algn="ctr"/>
            <a:r>
              <a:rPr lang="ru-RU" sz="1600" b="1" dirty="0" smtClean="0"/>
              <a:t>системами» 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59010" y="4293096"/>
            <a:ext cx="2205478" cy="1872208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Секция 2. </a:t>
            </a:r>
          </a:p>
          <a:p>
            <a:pPr algn="ctr"/>
            <a:r>
              <a:rPr lang="ru-RU" sz="1400" b="1" dirty="0" smtClean="0"/>
              <a:t>«Создание высоко-эффективных </a:t>
            </a:r>
            <a:r>
              <a:rPr lang="ru-RU" sz="1400" b="1" dirty="0" err="1" smtClean="0"/>
              <a:t>товаро</a:t>
            </a:r>
            <a:r>
              <a:rPr lang="ru-RU" sz="1400" b="1" dirty="0" smtClean="0"/>
              <a:t>-транспортных </a:t>
            </a:r>
          </a:p>
          <a:p>
            <a:pPr algn="ctr"/>
            <a:r>
              <a:rPr lang="ru-RU" sz="1400" b="1" dirty="0" smtClean="0"/>
              <a:t>технологий </a:t>
            </a:r>
            <a:r>
              <a:rPr lang="ru-RU" sz="1400" b="1" dirty="0"/>
              <a:t>и развитие </a:t>
            </a:r>
            <a:r>
              <a:rPr lang="ru-RU" sz="1400" b="1" dirty="0" err="1" smtClean="0"/>
              <a:t>экспедиторско</a:t>
            </a:r>
            <a:r>
              <a:rPr lang="ru-RU" sz="1400" b="1" dirty="0" smtClean="0"/>
              <a:t>-логистической </a:t>
            </a:r>
            <a:r>
              <a:rPr lang="ru-RU" sz="1400" b="1" dirty="0"/>
              <a:t>деятельности»</a:t>
            </a:r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gray">
          <a:xfrm rot="6668244">
            <a:off x="5449541" y="3484397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65"/>
          <p:cNvSpPr>
            <a:spLocks noChangeArrowheads="1"/>
          </p:cNvSpPr>
          <p:nvPr/>
        </p:nvSpPr>
        <p:spPr bwMode="gray">
          <a:xfrm rot="3951706">
            <a:off x="7282611" y="3484399"/>
            <a:ext cx="1080000" cy="648000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1412774"/>
            <a:ext cx="3528392" cy="2304257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Международная конференция </a:t>
            </a:r>
            <a:r>
              <a:rPr lang="ru-RU" dirty="0"/>
              <a:t>по проблематике тенденций развития транспортных систем,  </a:t>
            </a:r>
            <a:r>
              <a:rPr lang="ru-RU" dirty="0" smtClean="0"/>
              <a:t>приуроченная </a:t>
            </a:r>
            <a:r>
              <a:rPr lang="ru-RU" dirty="0"/>
              <a:t>к 120-летию основания МИИТ в 2016 </a:t>
            </a:r>
            <a:r>
              <a:rPr lang="ru-RU" dirty="0" smtClean="0"/>
              <a:t>году.</a:t>
            </a:r>
          </a:p>
          <a:p>
            <a:pPr algn="ctr"/>
            <a:r>
              <a:rPr lang="ru-RU" dirty="0"/>
              <a:t>Круглый стол </a:t>
            </a:r>
            <a:br>
              <a:rPr lang="ru-RU" dirty="0"/>
            </a:br>
            <a:r>
              <a:rPr lang="ru-RU" b="1" dirty="0"/>
              <a:t>«Логистика и </a:t>
            </a:r>
            <a:r>
              <a:rPr lang="ru-RU" b="1" dirty="0" smtClean="0"/>
              <a:t>транспортное </a:t>
            </a:r>
            <a:r>
              <a:rPr lang="ru-RU" b="1" dirty="0"/>
              <a:t>взаимодействие</a:t>
            </a:r>
            <a:r>
              <a:rPr lang="ru-RU" b="1" dirty="0" smtClean="0"/>
              <a:t>»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4" name="AutoShape 65"/>
          <p:cNvSpPr>
            <a:spLocks noChangeArrowheads="1"/>
          </p:cNvSpPr>
          <p:nvPr/>
        </p:nvSpPr>
        <p:spPr bwMode="gray">
          <a:xfrm>
            <a:off x="4211960" y="2348880"/>
            <a:ext cx="1313264" cy="1187359"/>
          </a:xfrm>
          <a:prstGeom prst="rightArrow">
            <a:avLst>
              <a:gd name="adj1" fmla="val 67675"/>
              <a:gd name="adj2" fmla="val 7485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428736"/>
            <a:ext cx="4176464" cy="4759324"/>
          </a:xfrm>
          <a:prstGeom prst="roundRect">
            <a:avLst/>
          </a:prstGeom>
          <a:solidFill>
            <a:srgbClr val="FFFFFF">
              <a:alpha val="3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Май </a:t>
            </a:r>
            <a:r>
              <a:rPr lang="ru-RU" sz="1600" dirty="0"/>
              <a:t>2014 года </a:t>
            </a:r>
            <a:r>
              <a:rPr lang="ru-RU" sz="1600" b="1" dirty="0"/>
              <a:t>«Логистические цепи поставок на железнодорожном транспорте и государственно-частное партнерство»</a:t>
            </a:r>
          </a:p>
          <a:p>
            <a:pPr algn="ctr"/>
            <a:r>
              <a:rPr lang="ru-RU" sz="1600" dirty="0"/>
              <a:t>Научно-практическая конференция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«Международная логистика: наука, практика, образование» в </a:t>
            </a:r>
            <a:r>
              <a:rPr lang="ru-RU" sz="1600" b="1" dirty="0" err="1" smtClean="0"/>
              <a:t>МИИТе</a:t>
            </a:r>
            <a:r>
              <a:rPr lang="ru-RU" sz="1600" b="1" dirty="0" smtClean="0"/>
              <a:t> </a:t>
            </a:r>
            <a:r>
              <a:rPr lang="ru-RU" sz="1600" b="1" dirty="0"/>
              <a:t>в мае 2015 года при </a:t>
            </a:r>
            <a:r>
              <a:rPr lang="ru-RU" sz="1600" dirty="0"/>
              <a:t>поддержке Федерального агентства железнодорожного транспорта, Министерства транспорта Российской Федерации, совместно с  Казахской академией транспорта и коммуникаций им. М. </a:t>
            </a:r>
            <a:r>
              <a:rPr lang="ru-RU" sz="1600" dirty="0" err="1"/>
              <a:t>Тынышпаева</a:t>
            </a:r>
            <a:r>
              <a:rPr lang="ru-RU" sz="1600" dirty="0"/>
              <a:t>, </a:t>
            </a:r>
            <a:r>
              <a:rPr lang="ru-RU" sz="1600" dirty="0" err="1"/>
              <a:t>Даляньским</a:t>
            </a:r>
            <a:r>
              <a:rPr lang="ru-RU" sz="1600" dirty="0"/>
              <a:t> университетом информатики </a:t>
            </a:r>
            <a:r>
              <a:rPr lang="ru-RU" sz="1600" dirty="0" err="1"/>
              <a:t>Neusoft</a:t>
            </a:r>
            <a:r>
              <a:rPr lang="ru-RU" sz="1600" dirty="0"/>
              <a:t> (Китай)</a:t>
            </a: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811" y="2564904"/>
            <a:ext cx="7952377" cy="1504757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algn="ctr">
              <a:spcBef>
                <a:spcPct val="20000"/>
              </a:spcBef>
            </a:pPr>
            <a:r>
              <a:rPr lang="ru-RU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ЗА ВНИМАНИЕ !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2588-A27A-49AA-B875-D39ED9779A84}" type="datetime1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28728" y="6356350"/>
            <a:ext cx="6023592" cy="365125"/>
          </a:xfrm>
        </p:spPr>
        <p:txBody>
          <a:bodyPr/>
          <a:lstStyle/>
          <a:p>
            <a:r>
              <a:rPr lang="ru-RU" dirty="0"/>
              <a:t>Московский государственный университет путей сообщения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z="1400" smtClean="0"/>
              <a:pPr/>
              <a:t>9</a:t>
            </a:fld>
            <a:endParaRPr lang="ru-RU" sz="1400" dirty="0"/>
          </a:p>
        </p:txBody>
      </p:sp>
      <p:pic>
        <p:nvPicPr>
          <p:cNvPr id="9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24" y="116632"/>
            <a:ext cx="1833576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761</Words>
  <Application>Microsoft Office PowerPoint</Application>
  <PresentationFormat>Экран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Тема Office</vt:lpstr>
      <vt:lpstr>«Подготовка кадров в сфере логистики  и международных грузовых  и пассажирских сообщений»</vt:lpstr>
      <vt:lpstr>Развитие инновационных компетенций в сфере логистики  и организации перевозок грузов и пассажиров</vt:lpstr>
      <vt:lpstr>Направления подготовки молодых специалистов</vt:lpstr>
      <vt:lpstr>Системные компоненты подготовки и их инновационные элементы</vt:lpstr>
      <vt:lpstr>Совместная бакалаврская образовательная программа</vt:lpstr>
      <vt:lpstr>Взаимодействие ОАО «ОТЛК», ОАО «РЖД Логистика», НП «Гильдия экспедиторов», ФПК и ВУЗов транспорта: реализация кадровых потребностей</vt:lpstr>
      <vt:lpstr>Направления сотрудничества транспортных ВУЗов с ОАО «ОТЛК», ОАО «РЖД Логистика», НП «Гильдия экспедиторов» и другими транспортными организациями :  научные исследования </vt:lpstr>
      <vt:lpstr>Научные конференции</vt:lpstr>
      <vt:lpstr>Благодарю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Давыдов Алексей Михайлович</dc:creator>
  <cp:lastModifiedBy>NATALYA</cp:lastModifiedBy>
  <cp:revision>200</cp:revision>
  <cp:lastPrinted>2014-10-24T07:40:13Z</cp:lastPrinted>
  <dcterms:created xsi:type="dcterms:W3CDTF">2014-10-21T07:22:13Z</dcterms:created>
  <dcterms:modified xsi:type="dcterms:W3CDTF">2017-05-30T11:53:01Z</dcterms:modified>
</cp:coreProperties>
</file>